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0.jpg" ContentType="image/jpg"/>
  <Override PartName="/ppt/media/image5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13"/>
  </p:notesMasterIdLst>
  <p:sldIdLst>
    <p:sldId id="256" r:id="rId2"/>
    <p:sldId id="338" r:id="rId3"/>
    <p:sldId id="342" r:id="rId4"/>
    <p:sldId id="343" r:id="rId5"/>
    <p:sldId id="446" r:id="rId6"/>
    <p:sldId id="344" r:id="rId7"/>
    <p:sldId id="345" r:id="rId8"/>
    <p:sldId id="346" r:id="rId9"/>
    <p:sldId id="347" r:id="rId10"/>
    <p:sldId id="444" r:id="rId11"/>
    <p:sldId id="485" r:id="rId12"/>
    <p:sldId id="348" r:id="rId13"/>
    <p:sldId id="486" r:id="rId14"/>
    <p:sldId id="487" r:id="rId15"/>
    <p:sldId id="349" r:id="rId16"/>
    <p:sldId id="350" r:id="rId17"/>
    <p:sldId id="474" r:id="rId18"/>
    <p:sldId id="352" r:id="rId19"/>
    <p:sldId id="353" r:id="rId20"/>
    <p:sldId id="354" r:id="rId21"/>
    <p:sldId id="357" r:id="rId22"/>
    <p:sldId id="447" r:id="rId23"/>
    <p:sldId id="355" r:id="rId24"/>
    <p:sldId id="448" r:id="rId25"/>
    <p:sldId id="449" r:id="rId26"/>
    <p:sldId id="450" r:id="rId27"/>
    <p:sldId id="451" r:id="rId28"/>
    <p:sldId id="452" r:id="rId29"/>
    <p:sldId id="453" r:id="rId30"/>
    <p:sldId id="454" r:id="rId31"/>
    <p:sldId id="455" r:id="rId32"/>
    <p:sldId id="456" r:id="rId33"/>
    <p:sldId id="457" r:id="rId34"/>
    <p:sldId id="475" r:id="rId35"/>
    <p:sldId id="363" r:id="rId36"/>
    <p:sldId id="368" r:id="rId37"/>
    <p:sldId id="369" r:id="rId38"/>
    <p:sldId id="370" r:id="rId39"/>
    <p:sldId id="371" r:id="rId40"/>
    <p:sldId id="372" r:id="rId41"/>
    <p:sldId id="373" r:id="rId42"/>
    <p:sldId id="374" r:id="rId43"/>
    <p:sldId id="375" r:id="rId44"/>
    <p:sldId id="376" r:id="rId45"/>
    <p:sldId id="377" r:id="rId46"/>
    <p:sldId id="378" r:id="rId47"/>
    <p:sldId id="379" r:id="rId48"/>
    <p:sldId id="382" r:id="rId49"/>
    <p:sldId id="494" r:id="rId50"/>
    <p:sldId id="495" r:id="rId51"/>
    <p:sldId id="496" r:id="rId52"/>
    <p:sldId id="501" r:id="rId53"/>
    <p:sldId id="502" r:id="rId54"/>
    <p:sldId id="497" r:id="rId55"/>
    <p:sldId id="498" r:id="rId56"/>
    <p:sldId id="499" r:id="rId57"/>
    <p:sldId id="500" r:id="rId58"/>
    <p:sldId id="383" r:id="rId59"/>
    <p:sldId id="384" r:id="rId60"/>
    <p:sldId id="385" r:id="rId61"/>
    <p:sldId id="386" r:id="rId62"/>
    <p:sldId id="387" r:id="rId63"/>
    <p:sldId id="431" r:id="rId64"/>
    <p:sldId id="432" r:id="rId65"/>
    <p:sldId id="433" r:id="rId66"/>
    <p:sldId id="434" r:id="rId67"/>
    <p:sldId id="435" r:id="rId68"/>
    <p:sldId id="436" r:id="rId69"/>
    <p:sldId id="437" r:id="rId70"/>
    <p:sldId id="438" r:id="rId71"/>
    <p:sldId id="439" r:id="rId72"/>
    <p:sldId id="440" r:id="rId73"/>
    <p:sldId id="441" r:id="rId74"/>
    <p:sldId id="390" r:id="rId75"/>
    <p:sldId id="391" r:id="rId76"/>
    <p:sldId id="392" r:id="rId77"/>
    <p:sldId id="393" r:id="rId78"/>
    <p:sldId id="394" r:id="rId79"/>
    <p:sldId id="395" r:id="rId80"/>
    <p:sldId id="443" r:id="rId81"/>
    <p:sldId id="396" r:id="rId82"/>
    <p:sldId id="397" r:id="rId83"/>
    <p:sldId id="398" r:id="rId84"/>
    <p:sldId id="399" r:id="rId85"/>
    <p:sldId id="420" r:id="rId86"/>
    <p:sldId id="400" r:id="rId87"/>
    <p:sldId id="401" r:id="rId88"/>
    <p:sldId id="402" r:id="rId89"/>
    <p:sldId id="404" r:id="rId90"/>
    <p:sldId id="407" r:id="rId91"/>
    <p:sldId id="491" r:id="rId92"/>
    <p:sldId id="492" r:id="rId93"/>
    <p:sldId id="493" r:id="rId94"/>
    <p:sldId id="412" r:id="rId95"/>
    <p:sldId id="413" r:id="rId96"/>
    <p:sldId id="417" r:id="rId97"/>
    <p:sldId id="419" r:id="rId98"/>
    <p:sldId id="489" r:id="rId99"/>
    <p:sldId id="490" r:id="rId100"/>
    <p:sldId id="415" r:id="rId101"/>
    <p:sldId id="422" r:id="rId102"/>
    <p:sldId id="421" r:id="rId103"/>
    <p:sldId id="423" r:id="rId104"/>
    <p:sldId id="424" r:id="rId105"/>
    <p:sldId id="425" r:id="rId106"/>
    <p:sldId id="426" r:id="rId107"/>
    <p:sldId id="427" r:id="rId108"/>
    <p:sldId id="428" r:id="rId109"/>
    <p:sldId id="429" r:id="rId110"/>
    <p:sldId id="430" r:id="rId111"/>
    <p:sldId id="488"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69" autoAdjust="0"/>
  </p:normalViewPr>
  <p:slideViewPr>
    <p:cSldViewPr>
      <p:cViewPr varScale="1">
        <p:scale>
          <a:sx n="62" d="100"/>
          <a:sy n="62" d="100"/>
        </p:scale>
        <p:origin x="1400" y="56"/>
      </p:cViewPr>
      <p:guideLst>
        <p:guide orient="horz" pos="2160"/>
        <p:guide pos="2880"/>
      </p:guideLst>
    </p:cSldViewPr>
  </p:slideViewPr>
  <p:outlineViewPr>
    <p:cViewPr>
      <p:scale>
        <a:sx n="33" d="100"/>
        <a:sy n="33" d="100"/>
      </p:scale>
      <p:origin x="0" y="2124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61B07-87FB-4431-BDF0-7B9914CCBF02}" type="datetimeFigureOut">
              <a:rPr lang="en-US" smtClean="0"/>
              <a:pPr/>
              <a:t>7/21/2021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E50E5-D86C-4755-853A-340C8B131812}" type="slidenum">
              <a:rPr lang="en-IN" smtClean="0"/>
              <a:pPr/>
              <a:t>‹#›</a:t>
            </a:fld>
            <a:endParaRPr lang="en-IN"/>
          </a:p>
        </p:txBody>
      </p:sp>
    </p:spTree>
    <p:extLst>
      <p:ext uri="{BB962C8B-B14F-4D97-AF65-F5344CB8AC3E}">
        <p14:creationId xmlns:p14="http://schemas.microsoft.com/office/powerpoint/2010/main" val="26739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50E5-D86C-4755-853A-340C8B131812}" type="slidenum">
              <a:rPr lang="en-IN" smtClean="0"/>
              <a:pPr/>
              <a:t>1</a:t>
            </a:fld>
            <a:endParaRPr lang="en-IN"/>
          </a:p>
        </p:txBody>
      </p:sp>
    </p:spTree>
    <p:extLst>
      <p:ext uri="{BB962C8B-B14F-4D97-AF65-F5344CB8AC3E}">
        <p14:creationId xmlns:p14="http://schemas.microsoft.com/office/powerpoint/2010/main" val="1719116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35496" y="91113"/>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C4C5829-CD26-421F-BABD-6F75BD31A9D0}" type="datetime1">
              <a:rPr lang="en-US" smtClean="0"/>
              <a:pPr/>
              <a:t>7/21/2021</a:t>
            </a:fld>
            <a:endParaRPr lang="en-IN"/>
          </a:p>
        </p:txBody>
      </p:sp>
      <p:sp>
        <p:nvSpPr>
          <p:cNvPr id="17" name="Footer Placeholder 16"/>
          <p:cNvSpPr>
            <a:spLocks noGrp="1"/>
          </p:cNvSpPr>
          <p:nvPr>
            <p:ph type="ftr" sz="quarter" idx="11"/>
          </p:nvPr>
        </p:nvSpPr>
        <p:spPr/>
        <p:txBody>
          <a:bodyPr/>
          <a:lstStyle/>
          <a:p>
            <a:r>
              <a:rPr lang="en-IN"/>
              <a:t>SOCIETY5.0 -UNIT-I</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E2B90DE-CA9C-452B-80F9-35262CC2B070}"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11400A-7B17-49BD-80C7-C9E9FCADD3A9}" type="datetime1">
              <a:rPr lang="en-US" smtClean="0"/>
              <a:pPr/>
              <a:t>7/21/2021</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844E682-6997-400F-A2B2-54BA9871D7D5}" type="datetime1">
              <a:rPr lang="en-US" smtClean="0"/>
              <a:pPr/>
              <a:t>7/21/2021</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7EAF-BBB8-42AF-9728-712466130D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F6381A-2DBE-444E-805F-BE6B5A4B98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985709-5D8C-4788-9C35-CB15BD9790CB}"/>
              </a:ext>
            </a:extLst>
          </p:cNvPr>
          <p:cNvSpPr>
            <a:spLocks noGrp="1"/>
          </p:cNvSpPr>
          <p:nvPr>
            <p:ph type="dt" sz="half" idx="10"/>
          </p:nvPr>
        </p:nvSpPr>
        <p:spPr/>
        <p:txBody>
          <a:bodyPr/>
          <a:lstStyle/>
          <a:p>
            <a:fld id="{EB24BBB7-5C10-451C-8DB8-7119CB5CAFA0}" type="datetime1">
              <a:rPr lang="en-IN" smtClean="0"/>
              <a:pPr/>
              <a:t>21-07-2021</a:t>
            </a:fld>
            <a:endParaRPr lang="en-IN"/>
          </a:p>
        </p:txBody>
      </p:sp>
      <p:sp>
        <p:nvSpPr>
          <p:cNvPr id="5" name="Footer Placeholder 4">
            <a:extLst>
              <a:ext uri="{FF2B5EF4-FFF2-40B4-BE49-F238E27FC236}">
                <a16:creationId xmlns:a16="http://schemas.microsoft.com/office/drawing/2014/main" id="{8FBAD45D-8BE8-4390-AC2A-C7E9AAD3F6E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E1EC16A-1611-486A-82D5-FCC8717792A8}"/>
              </a:ext>
            </a:extLst>
          </p:cNvPr>
          <p:cNvSpPr>
            <a:spLocks noGrp="1"/>
          </p:cNvSpPr>
          <p:nvPr>
            <p:ph type="sldNum" sz="quarter" idx="12"/>
          </p:nvPr>
        </p:nvSpPr>
        <p:spPr/>
        <p:txBody>
          <a:bodyPr/>
          <a:lstStyle/>
          <a:p>
            <a:fld id="{3D9609EE-0704-459D-8F17-DAC89C82A016}" type="slidenum">
              <a:rPr lang="en-IN" smtClean="0"/>
              <a:pPr/>
              <a:t>‹#›</a:t>
            </a:fld>
            <a:endParaRPr lang="en-IN"/>
          </a:p>
        </p:txBody>
      </p:sp>
      <p:pic>
        <p:nvPicPr>
          <p:cNvPr id="8" name="Picture 7">
            <a:extLst>
              <a:ext uri="{FF2B5EF4-FFF2-40B4-BE49-F238E27FC236}">
                <a16:creationId xmlns:a16="http://schemas.microsoft.com/office/drawing/2014/main" id="{6C061BE1-794A-4B24-BA3A-CB0FAC136F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3864" y="699670"/>
            <a:ext cx="5046345" cy="701040"/>
          </a:xfrm>
          <a:prstGeom prst="rect">
            <a:avLst/>
          </a:prstGeom>
        </p:spPr>
      </p:pic>
    </p:spTree>
    <p:extLst>
      <p:ext uri="{BB962C8B-B14F-4D97-AF65-F5344CB8AC3E}">
        <p14:creationId xmlns:p14="http://schemas.microsoft.com/office/powerpoint/2010/main" val="2323397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TextBox 16"/>
          <p:cNvSpPr txBox="1"/>
          <p:nvPr userDrawn="1"/>
        </p:nvSpPr>
        <p:spPr>
          <a:xfrm>
            <a:off x="90516" y="221426"/>
            <a:ext cx="389850" cy="300082"/>
          </a:xfrm>
          <a:prstGeom prst="rect">
            <a:avLst/>
          </a:prstGeom>
          <a:noFill/>
        </p:spPr>
        <p:txBody>
          <a:bodyPr wrap="none" rtlCol="0">
            <a:spAutoFit/>
          </a:bodyPr>
          <a:lstStyle/>
          <a:p>
            <a:pPr algn="ctr"/>
            <a:fld id="{260E2A6B-A809-4840-BF14-8648BC0BDF87}" type="slidenum">
              <a:rPr lang="id-ID" sz="1350" b="1" smtClean="0">
                <a:solidFill>
                  <a:schemeClr val="bg1"/>
                </a:solidFill>
              </a:rPr>
              <a:pPr algn="ctr"/>
              <a:t>‹#›</a:t>
            </a:fld>
            <a:endParaRPr lang="id-ID" sz="135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1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8537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7447603" y="-637092"/>
            <a:ext cx="2033843"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3" name="Freeform 5"/>
          <p:cNvSpPr>
            <a:spLocks/>
          </p:cNvSpPr>
          <p:nvPr userDrawn="1"/>
        </p:nvSpPr>
        <p:spPr bwMode="auto">
          <a:xfrm flipH="1">
            <a:off x="6401476" y="921256"/>
            <a:ext cx="736932"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4" name="Freeform 5"/>
          <p:cNvSpPr>
            <a:spLocks/>
          </p:cNvSpPr>
          <p:nvPr userDrawn="1"/>
        </p:nvSpPr>
        <p:spPr bwMode="auto">
          <a:xfrm flipH="1">
            <a:off x="6517761" y="-296897"/>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5" name="Freeform 5"/>
          <p:cNvSpPr>
            <a:spLocks/>
          </p:cNvSpPr>
          <p:nvPr userDrawn="1"/>
        </p:nvSpPr>
        <p:spPr bwMode="auto">
          <a:xfrm flipH="1">
            <a:off x="5169580" y="1381250"/>
            <a:ext cx="810983"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6" name="Freeform 5"/>
          <p:cNvSpPr>
            <a:spLocks/>
          </p:cNvSpPr>
          <p:nvPr userDrawn="1"/>
        </p:nvSpPr>
        <p:spPr bwMode="auto">
          <a:xfrm flipH="1">
            <a:off x="5617838" y="215697"/>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7" name="Freeform 5"/>
          <p:cNvSpPr>
            <a:spLocks/>
          </p:cNvSpPr>
          <p:nvPr userDrawn="1"/>
        </p:nvSpPr>
        <p:spPr bwMode="auto">
          <a:xfrm flipH="1">
            <a:off x="6978942" y="2655844"/>
            <a:ext cx="1003102"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8" name="Freeform 5"/>
          <p:cNvSpPr>
            <a:spLocks/>
          </p:cNvSpPr>
          <p:nvPr userDrawn="1"/>
        </p:nvSpPr>
        <p:spPr bwMode="auto">
          <a:xfrm flipH="1">
            <a:off x="8305021" y="2461388"/>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9" name="Freeform 5"/>
          <p:cNvSpPr>
            <a:spLocks/>
          </p:cNvSpPr>
          <p:nvPr userDrawn="1"/>
        </p:nvSpPr>
        <p:spPr bwMode="auto">
          <a:xfrm flipH="1">
            <a:off x="8152617" y="3855256"/>
            <a:ext cx="39108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0" name="Freeform 5"/>
          <p:cNvSpPr>
            <a:spLocks/>
          </p:cNvSpPr>
          <p:nvPr userDrawn="1"/>
        </p:nvSpPr>
        <p:spPr bwMode="auto">
          <a:xfrm flipH="1">
            <a:off x="6264644" y="2453989"/>
            <a:ext cx="39132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1" name="Freeform 5"/>
          <p:cNvSpPr>
            <a:spLocks/>
          </p:cNvSpPr>
          <p:nvPr userDrawn="1"/>
        </p:nvSpPr>
        <p:spPr bwMode="auto">
          <a:xfrm flipH="1">
            <a:off x="8851493" y="3355185"/>
            <a:ext cx="50436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32" name="Freeform 5"/>
          <p:cNvSpPr>
            <a:spLocks/>
          </p:cNvSpPr>
          <p:nvPr userDrawn="1"/>
        </p:nvSpPr>
        <p:spPr bwMode="auto">
          <a:xfrm flipH="1">
            <a:off x="9064717" y="2172540"/>
            <a:ext cx="289095"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0" name="Freeform 5"/>
          <p:cNvSpPr>
            <a:spLocks/>
          </p:cNvSpPr>
          <p:nvPr userDrawn="1"/>
        </p:nvSpPr>
        <p:spPr bwMode="auto">
          <a:xfrm flipH="1">
            <a:off x="8614881" y="174662"/>
            <a:ext cx="398123"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1" name="TextBox 20"/>
          <p:cNvSpPr txBox="1"/>
          <p:nvPr userDrawn="1"/>
        </p:nvSpPr>
        <p:spPr>
          <a:xfrm>
            <a:off x="8622319" y="245136"/>
            <a:ext cx="389850" cy="300082"/>
          </a:xfrm>
          <a:prstGeom prst="rect">
            <a:avLst/>
          </a:prstGeom>
          <a:noFill/>
        </p:spPr>
        <p:txBody>
          <a:bodyPr wrap="none" rtlCol="0">
            <a:spAutoFit/>
          </a:bodyPr>
          <a:lstStyle/>
          <a:p>
            <a:pPr algn="ctr"/>
            <a:fld id="{260E2A6B-A809-4840-BF14-8648BC0BDF87}" type="slidenum">
              <a:rPr lang="id-ID" sz="1350" b="1" smtClean="0">
                <a:solidFill>
                  <a:schemeClr val="bg1"/>
                </a:solidFill>
              </a:rPr>
              <a:pPr algn="ctr"/>
              <a:t>‹#›</a:t>
            </a:fld>
            <a:endParaRPr lang="id-ID" sz="1350" dirty="0">
              <a:solidFill>
                <a:schemeClr val="bg1"/>
              </a:solidFill>
            </a:endParaRPr>
          </a:p>
        </p:txBody>
      </p:sp>
      <p:sp>
        <p:nvSpPr>
          <p:cNvPr id="16" name="Title 1"/>
          <p:cNvSpPr>
            <a:spLocks noGrp="1"/>
          </p:cNvSpPr>
          <p:nvPr>
            <p:ph type="title"/>
          </p:nvPr>
        </p:nvSpPr>
        <p:spPr>
          <a:xfrm>
            <a:off x="436180" y="76200"/>
            <a:ext cx="8403020" cy="685800"/>
          </a:xfrm>
        </p:spPr>
        <p:txBody>
          <a:bodyPr anchor="ctr" anchorCtr="0">
            <a:normAutofit/>
          </a:bodyPr>
          <a:lstStyle>
            <a:lvl1pPr algn="l">
              <a:defRPr sz="21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148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TextBox 16"/>
          <p:cNvSpPr txBox="1"/>
          <p:nvPr userDrawn="1"/>
        </p:nvSpPr>
        <p:spPr>
          <a:xfrm>
            <a:off x="90516" y="221426"/>
            <a:ext cx="389850" cy="300082"/>
          </a:xfrm>
          <a:prstGeom prst="rect">
            <a:avLst/>
          </a:prstGeom>
          <a:noFill/>
        </p:spPr>
        <p:txBody>
          <a:bodyPr wrap="none" rtlCol="0">
            <a:spAutoFit/>
          </a:bodyPr>
          <a:lstStyle/>
          <a:p>
            <a:pPr algn="ctr"/>
            <a:fld id="{260E2A6B-A809-4840-BF14-8648BC0BDF87}" type="slidenum">
              <a:rPr lang="id-ID" sz="1350" b="1" smtClean="0">
                <a:solidFill>
                  <a:schemeClr val="bg1"/>
                </a:solidFill>
              </a:rPr>
              <a:pPr algn="ctr"/>
              <a:t>‹#›</a:t>
            </a:fld>
            <a:endParaRPr lang="id-ID" sz="135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1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41450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TextBox 16"/>
          <p:cNvSpPr txBox="1"/>
          <p:nvPr userDrawn="1"/>
        </p:nvSpPr>
        <p:spPr>
          <a:xfrm>
            <a:off x="90516" y="221426"/>
            <a:ext cx="389850" cy="300082"/>
          </a:xfrm>
          <a:prstGeom prst="rect">
            <a:avLst/>
          </a:prstGeom>
          <a:noFill/>
        </p:spPr>
        <p:txBody>
          <a:bodyPr wrap="none" rtlCol="0">
            <a:spAutoFit/>
          </a:bodyPr>
          <a:lstStyle/>
          <a:p>
            <a:pPr algn="ctr"/>
            <a:fld id="{260E2A6B-A809-4840-BF14-8648BC0BDF87}" type="slidenum">
              <a:rPr lang="id-ID" sz="1350" b="1" smtClean="0">
                <a:solidFill>
                  <a:schemeClr val="bg1"/>
                </a:solidFill>
              </a:rPr>
              <a:pPr algn="ctr"/>
              <a:t>‹#›</a:t>
            </a:fld>
            <a:endParaRPr lang="id-ID" sz="135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1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7589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TextBox 16"/>
          <p:cNvSpPr txBox="1"/>
          <p:nvPr userDrawn="1"/>
        </p:nvSpPr>
        <p:spPr>
          <a:xfrm>
            <a:off x="90516" y="221426"/>
            <a:ext cx="389850" cy="300082"/>
          </a:xfrm>
          <a:prstGeom prst="rect">
            <a:avLst/>
          </a:prstGeom>
          <a:noFill/>
        </p:spPr>
        <p:txBody>
          <a:bodyPr wrap="none" rtlCol="0">
            <a:spAutoFit/>
          </a:bodyPr>
          <a:lstStyle/>
          <a:p>
            <a:pPr algn="ctr"/>
            <a:fld id="{260E2A6B-A809-4840-BF14-8648BC0BDF87}" type="slidenum">
              <a:rPr lang="id-ID" sz="1350" b="1" smtClean="0">
                <a:solidFill>
                  <a:schemeClr val="bg1"/>
                </a:solidFill>
              </a:rPr>
              <a:pPr algn="ctr"/>
              <a:t>‹#›</a:t>
            </a:fld>
            <a:endParaRPr lang="id-ID" sz="135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1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03128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1" y="1"/>
            <a:ext cx="1279133"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5"/>
          <p:cNvSpPr>
            <a:spLocks/>
          </p:cNvSpPr>
          <p:nvPr userDrawn="1"/>
        </p:nvSpPr>
        <p:spPr bwMode="auto">
          <a:xfrm>
            <a:off x="1482771" y="1135987"/>
            <a:ext cx="463475"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9" name="Freeform 5"/>
          <p:cNvSpPr>
            <a:spLocks/>
          </p:cNvSpPr>
          <p:nvPr userDrawn="1"/>
        </p:nvSpPr>
        <p:spPr bwMode="auto">
          <a:xfrm>
            <a:off x="1904442" y="570066"/>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0" name="Freeform 5"/>
          <p:cNvSpPr>
            <a:spLocks/>
          </p:cNvSpPr>
          <p:nvPr userDrawn="1"/>
        </p:nvSpPr>
        <p:spPr bwMode="auto">
          <a:xfrm>
            <a:off x="2149883" y="1311026"/>
            <a:ext cx="510047"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1" name="Freeform 5"/>
          <p:cNvSpPr>
            <a:spLocks/>
          </p:cNvSpPr>
          <p:nvPr userDrawn="1"/>
        </p:nvSpPr>
        <p:spPr bwMode="auto">
          <a:xfrm>
            <a:off x="1468548" y="406092"/>
            <a:ext cx="245960"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2" name="Freeform 5"/>
          <p:cNvSpPr>
            <a:spLocks/>
          </p:cNvSpPr>
          <p:nvPr userDrawn="1"/>
        </p:nvSpPr>
        <p:spPr bwMode="auto">
          <a:xfrm>
            <a:off x="963696" y="1968948"/>
            <a:ext cx="630875"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3" name="Freeform 5"/>
          <p:cNvSpPr>
            <a:spLocks/>
          </p:cNvSpPr>
          <p:nvPr userDrawn="1"/>
        </p:nvSpPr>
        <p:spPr bwMode="auto">
          <a:xfrm>
            <a:off x="481201" y="1863888"/>
            <a:ext cx="317204"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5"/>
          <p:cNvSpPr>
            <a:spLocks/>
          </p:cNvSpPr>
          <p:nvPr userDrawn="1"/>
        </p:nvSpPr>
        <p:spPr bwMode="auto">
          <a:xfrm rot="5400000" flipH="1">
            <a:off x="16724" y="217306"/>
            <a:ext cx="530831" cy="398123"/>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17" name="TextBox 16"/>
          <p:cNvSpPr txBox="1"/>
          <p:nvPr userDrawn="1"/>
        </p:nvSpPr>
        <p:spPr>
          <a:xfrm>
            <a:off x="90516" y="221426"/>
            <a:ext cx="389850" cy="300082"/>
          </a:xfrm>
          <a:prstGeom prst="rect">
            <a:avLst/>
          </a:prstGeom>
          <a:noFill/>
        </p:spPr>
        <p:txBody>
          <a:bodyPr wrap="none" rtlCol="0">
            <a:spAutoFit/>
          </a:bodyPr>
          <a:lstStyle/>
          <a:p>
            <a:pPr algn="ctr"/>
            <a:fld id="{260E2A6B-A809-4840-BF14-8648BC0BDF87}" type="slidenum">
              <a:rPr lang="id-ID" sz="1350" b="1" smtClean="0">
                <a:solidFill>
                  <a:schemeClr val="bg1"/>
                </a:solidFill>
              </a:rPr>
              <a:pPr algn="ctr"/>
              <a:t>‹#›</a:t>
            </a:fld>
            <a:endParaRPr lang="id-ID" sz="1350" dirty="0">
              <a:solidFill>
                <a:schemeClr val="bg1"/>
              </a:solidFill>
            </a:endParaRPr>
          </a:p>
        </p:txBody>
      </p:sp>
      <p:sp>
        <p:nvSpPr>
          <p:cNvPr id="19" name="Title 1"/>
          <p:cNvSpPr>
            <a:spLocks noGrp="1"/>
          </p:cNvSpPr>
          <p:nvPr>
            <p:ph type="title"/>
          </p:nvPr>
        </p:nvSpPr>
        <p:spPr>
          <a:xfrm>
            <a:off x="436180" y="76200"/>
            <a:ext cx="8403020" cy="685800"/>
          </a:xfrm>
        </p:spPr>
        <p:txBody>
          <a:bodyPr anchor="ctr" anchorCtr="0">
            <a:normAutofit/>
          </a:bodyPr>
          <a:lstStyle>
            <a:lvl1pPr algn="r">
              <a:defRPr sz="21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6242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p>
            <a:fld id="{55DE3F18-AFCC-416B-AD1C-4AD234471CC1}" type="datetime1">
              <a:rPr lang="en-US" smtClean="0"/>
              <a:pPr/>
              <a:t>7/21/2021</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Picture Placeholder 8"/>
          <p:cNvSpPr>
            <a:spLocks noGrp="1"/>
          </p:cNvSpPr>
          <p:nvPr>
            <p:ph type="pic" sz="quarter" idx="13"/>
          </p:nvPr>
        </p:nvSpPr>
        <p:spPr>
          <a:xfrm>
            <a:off x="214282" y="285728"/>
            <a:ext cx="914400" cy="914400"/>
          </a:xfrm>
        </p:spPr>
        <p:txBody>
          <a:bodyPr/>
          <a:lstStyle/>
          <a:p>
            <a:endParaRPr lang="en-IN"/>
          </a:p>
        </p:txBody>
      </p:sp>
      <p:pic>
        <p:nvPicPr>
          <p:cNvPr id="1026" name="Picture 40"/>
          <p:cNvPicPr>
            <a:picLocks noChangeAspect="1" noChangeArrowheads="1"/>
          </p:cNvPicPr>
          <p:nvPr userDrawn="1"/>
        </p:nvPicPr>
        <p:blipFill>
          <a:blip r:embed="rId2" cstate="print"/>
          <a:srcRect/>
          <a:stretch>
            <a:fillRect/>
          </a:stretch>
        </p:blipFill>
        <p:spPr bwMode="auto">
          <a:xfrm>
            <a:off x="214282" y="248143"/>
            <a:ext cx="1000132" cy="857256"/>
          </a:xfrm>
          <a:prstGeom prst="rect">
            <a:avLst/>
          </a:prstGeom>
          <a:noFill/>
          <a:ln w="9525">
            <a:noFill/>
            <a:miter lim="800000"/>
            <a:headEnd/>
            <a:tailEnd/>
          </a:ln>
        </p:spPr>
      </p:pic>
      <p:sp>
        <p:nvSpPr>
          <p:cNvPr id="10" name="Title Placeholder 1"/>
          <p:cNvSpPr txBox="1">
            <a:spLocks/>
          </p:cNvSpPr>
          <p:nvPr userDrawn="1"/>
        </p:nvSpPr>
        <p:spPr>
          <a:xfrm>
            <a:off x="1475656" y="275541"/>
            <a:ext cx="7416824" cy="56356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fontAlgn="auto">
              <a:spcAft>
                <a:spcPts val="0"/>
              </a:spcAft>
              <a:defRPr/>
            </a:pPr>
            <a:r>
              <a:rPr lang="en-US" sz="2400" b="1" cap="all"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latin typeface="+mj-lt"/>
                <a:ea typeface="+mj-ea"/>
                <a:cs typeface="+mj-cs"/>
              </a:rPr>
              <a:t>DEPARTMENT OF COMPUTER SCIENCE &amp; ENGINEERING</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76FBEBA-A3E2-4C54-ACA0-76A8F86AA0A9}" type="datetime1">
              <a:rPr lang="en-US" smtClean="0"/>
              <a:pPr/>
              <a:t>7/21/2021</a:t>
            </a:fld>
            <a:endParaRPr lang="en-IN"/>
          </a:p>
        </p:txBody>
      </p:sp>
      <p:sp>
        <p:nvSpPr>
          <p:cNvPr id="5" name="Footer Placeholder 4"/>
          <p:cNvSpPr>
            <a:spLocks noGrp="1"/>
          </p:cNvSpPr>
          <p:nvPr>
            <p:ph type="ftr" sz="quarter" idx="11"/>
          </p:nvPr>
        </p:nvSpPr>
        <p:spPr>
          <a:xfrm>
            <a:off x="800100" y="6172200"/>
            <a:ext cx="4000500" cy="457200"/>
          </a:xfrm>
        </p:spPr>
        <p:txBody>
          <a:bodyPr/>
          <a:lstStyle/>
          <a:p>
            <a:r>
              <a:rPr lang="en-IN"/>
              <a:t>SOCIETY5.0 -UNIT-I</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4DFEA7F-FA7F-4318-9317-742979EF6964}" type="datetime1">
              <a:rPr lang="en-US" smtClean="0"/>
              <a:pPr/>
              <a:t>7/21/2021</a:t>
            </a:fld>
            <a:endParaRPr lang="en-IN"/>
          </a:p>
        </p:txBody>
      </p:sp>
      <p:sp>
        <p:nvSpPr>
          <p:cNvPr id="6" name="Footer Placeholder 5"/>
          <p:cNvSpPr>
            <a:spLocks noGrp="1"/>
          </p:cNvSpPr>
          <p:nvPr>
            <p:ph type="ftr" sz="quarter" idx="11"/>
          </p:nvPr>
        </p:nvSpPr>
        <p:spPr/>
        <p:txBody>
          <a:bodyPr/>
          <a:lstStyle/>
          <a:p>
            <a:r>
              <a:rPr lang="en-IN"/>
              <a:t>SOCIETY5.0 -UNIT-I</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5176D74-1F0F-4C30-B6D4-35E19D101F75}" type="datetime1">
              <a:rPr lang="en-US" smtClean="0"/>
              <a:pPr/>
              <a:t>7/21/2021</a:t>
            </a:fld>
            <a:endParaRPr lang="en-IN"/>
          </a:p>
        </p:txBody>
      </p:sp>
      <p:sp>
        <p:nvSpPr>
          <p:cNvPr id="8" name="Footer Placeholder 7"/>
          <p:cNvSpPr>
            <a:spLocks noGrp="1"/>
          </p:cNvSpPr>
          <p:nvPr>
            <p:ph type="ftr" sz="quarter" idx="11"/>
          </p:nvPr>
        </p:nvSpPr>
        <p:spPr/>
        <p:txBody>
          <a:bodyPr/>
          <a:lstStyle/>
          <a:p>
            <a:r>
              <a:rPr lang="en-IN"/>
              <a:t>SOCIETY5.0 -UNIT-I</a:t>
            </a:r>
          </a:p>
        </p:txBody>
      </p:sp>
      <p:sp>
        <p:nvSpPr>
          <p:cNvPr id="9" name="Slide Number Placeholder 8"/>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213A4B9-E494-4A55-9AB1-6F1F2AFC437B}" type="datetime1">
              <a:rPr lang="en-US" smtClean="0"/>
              <a:pPr/>
              <a:t>7/21/2021</a:t>
            </a:fld>
            <a:endParaRPr lang="en-IN"/>
          </a:p>
        </p:txBody>
      </p:sp>
      <p:sp>
        <p:nvSpPr>
          <p:cNvPr id="4" name="Footer Placeholder 3"/>
          <p:cNvSpPr>
            <a:spLocks noGrp="1"/>
          </p:cNvSpPr>
          <p:nvPr>
            <p:ph type="ftr" sz="quarter" idx="11"/>
          </p:nvPr>
        </p:nvSpPr>
        <p:spPr/>
        <p:txBody>
          <a:bodyPr/>
          <a:lstStyle/>
          <a:p>
            <a:r>
              <a:rPr lang="en-IN"/>
              <a:t>SOCIETY5.0 -UNIT-I</a:t>
            </a:r>
          </a:p>
        </p:txBody>
      </p:sp>
      <p:sp>
        <p:nvSpPr>
          <p:cNvPr id="5" name="Slide Number Placeholder 4"/>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32241-DB16-4F7C-B7CA-F93D9857CBF5}" type="datetime1">
              <a:rPr lang="en-US" smtClean="0"/>
              <a:pPr/>
              <a:t>7/21/2021</a:t>
            </a:fld>
            <a:endParaRPr lang="en-IN"/>
          </a:p>
        </p:txBody>
      </p:sp>
      <p:sp>
        <p:nvSpPr>
          <p:cNvPr id="3" name="Footer Placeholder 2"/>
          <p:cNvSpPr>
            <a:spLocks noGrp="1"/>
          </p:cNvSpPr>
          <p:nvPr>
            <p:ph type="ftr" sz="quarter" idx="11"/>
          </p:nvPr>
        </p:nvSpPr>
        <p:spPr/>
        <p:txBody>
          <a:bodyPr/>
          <a:lstStyle/>
          <a:p>
            <a:r>
              <a:rPr lang="en-IN"/>
              <a:t>SOCIETY5.0 -UNIT-I</a:t>
            </a:r>
          </a:p>
        </p:txBody>
      </p:sp>
      <p:sp>
        <p:nvSpPr>
          <p:cNvPr id="4" name="Slide Number Placeholder 3"/>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F1CAC54-D6BA-4981-BE94-32797EA04B5B}" type="datetime1">
              <a:rPr lang="en-US" smtClean="0"/>
              <a:pPr/>
              <a:t>7/21/2021</a:t>
            </a:fld>
            <a:endParaRPr lang="en-IN"/>
          </a:p>
        </p:txBody>
      </p:sp>
      <p:sp>
        <p:nvSpPr>
          <p:cNvPr id="6" name="Footer Placeholder 5"/>
          <p:cNvSpPr>
            <a:spLocks noGrp="1"/>
          </p:cNvSpPr>
          <p:nvPr>
            <p:ph type="ftr" sz="quarter" idx="11"/>
          </p:nvPr>
        </p:nvSpPr>
        <p:spPr/>
        <p:txBody>
          <a:bodyPr/>
          <a:lstStyle/>
          <a:p>
            <a:r>
              <a:rPr lang="en-IN"/>
              <a:t>SOCIETY5.0 -UNIT-I</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ECB0BDA-B8F9-4053-A8F5-14150DDCFB20}" type="datetime1">
              <a:rPr lang="en-US" smtClean="0"/>
              <a:pPr/>
              <a:t>7/21/2021</a:t>
            </a:fld>
            <a:endParaRPr lang="en-IN"/>
          </a:p>
        </p:txBody>
      </p:sp>
      <p:sp>
        <p:nvSpPr>
          <p:cNvPr id="6" name="Footer Placeholder 5"/>
          <p:cNvSpPr>
            <a:spLocks noGrp="1"/>
          </p:cNvSpPr>
          <p:nvPr>
            <p:ph type="ftr" sz="quarter" idx="11"/>
          </p:nvPr>
        </p:nvSpPr>
        <p:spPr>
          <a:xfrm>
            <a:off x="914400" y="6172200"/>
            <a:ext cx="3886200" cy="457200"/>
          </a:xfrm>
        </p:spPr>
        <p:txBody>
          <a:bodyPr/>
          <a:lstStyle/>
          <a:p>
            <a:r>
              <a:rPr lang="en-IN"/>
              <a:t>SOCIETY5.0 -UNIT-I</a:t>
            </a:r>
          </a:p>
        </p:txBody>
      </p:sp>
      <p:sp>
        <p:nvSpPr>
          <p:cNvPr id="7" name="Slide Number Placeholder 6"/>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EEFA613-3F7D-48C8-8EC6-8B200B3BA48B}" type="datetime1">
              <a:rPr lang="en-US" smtClean="0"/>
              <a:pPr/>
              <a:t>7/21/2021</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IN"/>
              <a:t>SOCIETY5.0 -UNIT-I</a:t>
            </a:r>
            <a:endParaRPr lang="en-IN"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E2B90DE-CA9C-452B-80F9-35262CC2B070}" type="slidenum">
              <a:rPr lang="en-IN" smtClean="0"/>
              <a:pPr/>
              <a:t>‹#›</a:t>
            </a:fld>
            <a:endParaRPr lang="en-IN"/>
          </a:p>
        </p:txBody>
      </p:sp>
      <p:pic>
        <p:nvPicPr>
          <p:cNvPr id="10" name="Picture 40"/>
          <p:cNvPicPr>
            <a:picLocks noChangeAspect="1" noChangeArrowheads="1"/>
          </p:cNvPicPr>
          <p:nvPr userDrawn="1"/>
        </p:nvPicPr>
        <p:blipFill>
          <a:blip r:embed="rId20" cstate="print"/>
          <a:srcRect/>
          <a:stretch>
            <a:fillRect/>
          </a:stretch>
        </p:blipFill>
        <p:spPr bwMode="auto">
          <a:xfrm>
            <a:off x="179512" y="188640"/>
            <a:ext cx="1000132" cy="85725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4" r:id="rId13"/>
    <p:sldLayoutId id="2147483715" r:id="rId14"/>
    <p:sldLayoutId id="2147483716" r:id="rId15"/>
    <p:sldLayoutId id="2147483717" r:id="rId16"/>
    <p:sldLayoutId id="2147483718" r:id="rId17"/>
    <p:sldLayoutId id="2147483719" r:id="rId18"/>
  </p:sldLayoutIdLst>
  <p:transition>
    <p:fade/>
  </p:transition>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wmf"/><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wmf"/><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hyperlink" Target="https://searchdatacenter.techtarget.com/definition/scalability?_gl=1*mdu0rs*_ga*MTg2NjA2NDMyOC4xNjI1ODAzNjU1*_ga_TQKE4GS5P9*MTYyNTgwMzY1Mi4xLjAuMTYyNTgwMzY1Mi4w&amp;_ga=2.226718173.1397899320.1625803655-1866064328.1625803655"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UNIT-I</a:t>
            </a:r>
            <a:endParaRPr lang="en-IN" dirty="0"/>
          </a:p>
        </p:txBody>
      </p:sp>
      <p:sp>
        <p:nvSpPr>
          <p:cNvPr id="4" name="Date Placeholder 3"/>
          <p:cNvSpPr>
            <a:spLocks noGrp="1"/>
          </p:cNvSpPr>
          <p:nvPr>
            <p:ph type="dt" sz="half" idx="10"/>
          </p:nvPr>
        </p:nvSpPr>
        <p:spPr/>
        <p:txBody>
          <a:bodyPr/>
          <a:lstStyle/>
          <a:p>
            <a:fld id="{C8D741CA-632D-4795-A87C-6DFB369C3A0A}" type="datetime1">
              <a:rPr lang="en-US" smtClean="0"/>
              <a:pPr/>
              <a:t>7/21/2021</a:t>
            </a:fld>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a:t>
            </a:fld>
            <a:endParaRPr lang="en-IN"/>
          </a:p>
        </p:txBody>
      </p:sp>
      <p:sp>
        <p:nvSpPr>
          <p:cNvPr id="2" name="Title 1"/>
          <p:cNvSpPr>
            <a:spLocks noGrp="1"/>
          </p:cNvSpPr>
          <p:nvPr>
            <p:ph type="ctrTitle"/>
          </p:nvPr>
        </p:nvSpPr>
        <p:spPr/>
        <p:txBody>
          <a:bodyPr>
            <a:normAutofit/>
          </a:bodyPr>
          <a:lstStyle/>
          <a:p>
            <a:pPr marL="0" indent="0"/>
            <a:r>
              <a:rPr lang="en-IN" b="1" dirty="0">
                <a:latin typeface="Times New Roman" pitchFamily="18" charset="0"/>
                <a:ea typeface="Tahoma" pitchFamily="34" charset="0"/>
                <a:cs typeface="Times New Roman" pitchFamily="18" charset="0"/>
              </a:rPr>
              <a:t>INTERNET Of THINGS - SITA3008</a:t>
            </a:r>
            <a:endParaRPr lang="en-IN" dirty="0"/>
          </a:p>
        </p:txBody>
      </p:sp>
      <p:pic>
        <p:nvPicPr>
          <p:cNvPr id="1026" name="Picture 40"/>
          <p:cNvPicPr>
            <a:picLocks noChangeAspect="1" noChangeArrowheads="1"/>
          </p:cNvPicPr>
          <p:nvPr/>
        </p:nvPicPr>
        <p:blipFill>
          <a:blip r:embed="rId3" cstate="print"/>
          <a:srcRect/>
          <a:stretch>
            <a:fillRect/>
          </a:stretch>
        </p:blipFill>
        <p:spPr bwMode="auto">
          <a:xfrm>
            <a:off x="357158" y="142852"/>
            <a:ext cx="1020763" cy="1143008"/>
          </a:xfrm>
          <a:prstGeom prst="rect">
            <a:avLst/>
          </a:prstGeom>
          <a:noFill/>
          <a:ln w="9525">
            <a:noFill/>
            <a:miter lim="800000"/>
            <a:headEnd/>
            <a:tailEnd/>
          </a:ln>
        </p:spPr>
      </p:pic>
      <p:sp>
        <p:nvSpPr>
          <p:cNvPr id="10" name="TextBox 9"/>
          <p:cNvSpPr txBox="1"/>
          <p:nvPr/>
        </p:nvSpPr>
        <p:spPr>
          <a:xfrm>
            <a:off x="857224" y="4000504"/>
            <a:ext cx="7286676" cy="496931"/>
          </a:xfrm>
          <a:prstGeom prst="rect">
            <a:avLst/>
          </a:prstGeom>
          <a:noFill/>
        </p:spPr>
        <p:txBody>
          <a:bodyPr wrap="square" rtlCol="0">
            <a:spAutoFit/>
          </a:bodyPr>
          <a:lstStyle/>
          <a:p>
            <a:pPr algn="ctr">
              <a:lnSpc>
                <a:spcPct val="150000"/>
              </a:lnSpc>
            </a:pPr>
            <a:r>
              <a:rPr lang="en-US" sz="2000" dirty="0">
                <a:latin typeface="Cambria" pitchFamily="18" charset="0"/>
              </a:rPr>
              <a:t> </a:t>
            </a:r>
            <a:endParaRPr lang="en-IN" sz="2000" dirty="0">
              <a:latin typeface="Cambria" pitchFamily="18" charset="0"/>
            </a:endParaRPr>
          </a:p>
        </p:txBody>
      </p:sp>
      <p:pic>
        <p:nvPicPr>
          <p:cNvPr id="7" name="Picture 1" descr="HEADER New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158" y="79394"/>
            <a:ext cx="8391306" cy="12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9D86-9B55-4B78-B972-68B0CAE61EB5}"/>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How IOT Works</a:t>
            </a:r>
            <a:endParaRPr lang="en-IN"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A1BD391C-6E04-4AA3-B9FF-92BADD63DC63}"/>
              </a:ext>
            </a:extLst>
          </p:cNvPr>
          <p:cNvSpPr>
            <a:spLocks noGrp="1"/>
          </p:cNvSpPr>
          <p:nvPr>
            <p:ph type="dt" sz="half" idx="10"/>
          </p:nvPr>
        </p:nvSpPr>
        <p:spPr/>
        <p:txBody>
          <a:bodyPr/>
          <a:lstStyle/>
          <a:p>
            <a:fld id="{3213A4B9-E494-4A55-9AB1-6F1F2AFC437B}" type="datetime1">
              <a:rPr lang="en-US" smtClean="0"/>
              <a:pPr/>
              <a:t>7/21/2021</a:t>
            </a:fld>
            <a:endParaRPr lang="en-IN" dirty="0"/>
          </a:p>
        </p:txBody>
      </p:sp>
      <p:sp>
        <p:nvSpPr>
          <p:cNvPr id="5" name="Slide Number Placeholder 4">
            <a:extLst>
              <a:ext uri="{FF2B5EF4-FFF2-40B4-BE49-F238E27FC236}">
                <a16:creationId xmlns:a16="http://schemas.microsoft.com/office/drawing/2014/main" id="{78C7FD09-F757-4E2A-8FF6-71E4CA318A58}"/>
              </a:ext>
            </a:extLst>
          </p:cNvPr>
          <p:cNvSpPr>
            <a:spLocks noGrp="1"/>
          </p:cNvSpPr>
          <p:nvPr>
            <p:ph type="sldNum" sz="quarter" idx="12"/>
          </p:nvPr>
        </p:nvSpPr>
        <p:spPr/>
        <p:txBody>
          <a:bodyPr/>
          <a:lstStyle/>
          <a:p>
            <a:fld id="{0E2B90DE-CA9C-452B-80F9-35262CC2B070}" type="slidenum">
              <a:rPr lang="en-IN" smtClean="0"/>
              <a:pPr/>
              <a:t>10</a:t>
            </a:fld>
            <a:endParaRPr lang="en-IN"/>
          </a:p>
        </p:txBody>
      </p:sp>
      <p:pic>
        <p:nvPicPr>
          <p:cNvPr id="8" name="Picture 7">
            <a:extLst>
              <a:ext uri="{FF2B5EF4-FFF2-40B4-BE49-F238E27FC236}">
                <a16:creationId xmlns:a16="http://schemas.microsoft.com/office/drawing/2014/main" id="{720FCA8F-F08A-4A08-8578-D267C83E5D3B}"/>
              </a:ext>
            </a:extLst>
          </p:cNvPr>
          <p:cNvPicPr>
            <a:picLocks noChangeAspect="1"/>
          </p:cNvPicPr>
          <p:nvPr/>
        </p:nvPicPr>
        <p:blipFill>
          <a:blip r:embed="rId2"/>
          <a:stretch>
            <a:fillRect/>
          </a:stretch>
        </p:blipFill>
        <p:spPr>
          <a:xfrm>
            <a:off x="923925" y="1738312"/>
            <a:ext cx="7296150" cy="3994944"/>
          </a:xfrm>
          <a:prstGeom prst="rect">
            <a:avLst/>
          </a:prstGeom>
        </p:spPr>
      </p:pic>
    </p:spTree>
    <p:extLst>
      <p:ext uri="{BB962C8B-B14F-4D97-AF65-F5344CB8AC3E}">
        <p14:creationId xmlns:p14="http://schemas.microsoft.com/office/powerpoint/2010/main" val="4581139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CC319-18F1-4D91-9CC2-2FCD9BB443E9}"/>
              </a:ext>
            </a:extLst>
          </p:cNvPr>
          <p:cNvSpPr>
            <a:spLocks noGrp="1"/>
          </p:cNvSpPr>
          <p:nvPr>
            <p:ph type="title"/>
          </p:nvPr>
        </p:nvSpPr>
        <p:spPr/>
        <p:txBody>
          <a:bodyPr>
            <a:normAutofit fontScale="90000"/>
          </a:bodyPr>
          <a:lstStyle/>
          <a:p>
            <a:r>
              <a:rPr lang="en-IN" b="1" dirty="0">
                <a:solidFill>
                  <a:schemeClr val="tx1"/>
                </a:solidFill>
                <a:latin typeface="Times New Roman" pitchFamily="18" charset="0"/>
                <a:cs typeface="Times New Roman" pitchFamily="18" charset="0"/>
              </a:rPr>
              <a:t>An emerging industrial structure for IoT</a:t>
            </a:r>
            <a:endParaRPr lang="en-IN" b="1" dirty="0">
              <a:solidFill>
                <a:schemeClr val="tx1"/>
              </a:solidFill>
            </a:endParaRPr>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100</a:t>
            </a:fld>
            <a:endParaRPr lang="en-IN"/>
          </a:p>
        </p:txBody>
      </p:sp>
      <p:sp>
        <p:nvSpPr>
          <p:cNvPr id="3" name="Content Placeholder 2"/>
          <p:cNvSpPr>
            <a:spLocks noGrp="1"/>
          </p:cNvSpPr>
          <p:nvPr>
            <p:ph sz="quarter" idx="4294967295"/>
          </p:nvPr>
        </p:nvSpPr>
        <p:spPr>
          <a:xfrm>
            <a:off x="603504" y="1473042"/>
            <a:ext cx="7772400" cy="4572000"/>
          </a:xfrm>
        </p:spPr>
        <p:txBody>
          <a:bodyPr/>
          <a:lstStyle/>
          <a:p>
            <a:pPr>
              <a:buNone/>
            </a:pPr>
            <a:r>
              <a:rPr lang="en-IN" dirty="0">
                <a:latin typeface="Times New Roman" pitchFamily="18" charset="0"/>
                <a:cs typeface="Times New Roman" pitchFamily="18" charset="0"/>
              </a:rPr>
              <a:t>   M2M and IoT are about rapidly integrating data and workflows that form the basis of the global economy at increasing speed and precision</a:t>
            </a:r>
          </a:p>
          <a:p>
            <a:pPr marL="0" indent="0">
              <a:buNone/>
            </a:pPr>
            <a:r>
              <a:rPr lang="en-GB" b="1" dirty="0">
                <a:latin typeface="Times New Roman" pitchFamily="18" charset="0"/>
                <a:cs typeface="Times New Roman" pitchFamily="18" charset="0"/>
              </a:rPr>
              <a:t> </a:t>
            </a:r>
            <a:r>
              <a:rPr lang="en-IN" b="1" dirty="0">
                <a:latin typeface="Times New Roman" pitchFamily="18" charset="0"/>
                <a:cs typeface="Times New Roman" pitchFamily="18" charset="0"/>
              </a:rPr>
              <a:t> T</a:t>
            </a:r>
            <a:r>
              <a:rPr lang="en-IN" dirty="0">
                <a:latin typeface="Times New Roman" pitchFamily="18" charset="0"/>
                <a:cs typeface="Times New Roman" pitchFamily="18" charset="0"/>
              </a:rPr>
              <a:t>he emerging value chain and the roles that must be filled in order to create a flourishing IoT marketplace.</a:t>
            </a:r>
          </a:p>
          <a:p>
            <a:pPr>
              <a:buNone/>
            </a:pPr>
            <a:endParaRPr lang="en-IN" b="1" dirty="0">
              <a:latin typeface="Times New Roman" pitchFamily="18" charset="0"/>
              <a:cs typeface="Times New Roman" pitchFamily="18" charset="0"/>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8BD0AF-303B-4842-9FAA-FCE104841042}"/>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9EC5676B-AC63-467C-A1F6-46829B7D1ED9}"/>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C2F847BB-442E-4B80-8550-E15E6075D107}"/>
              </a:ext>
            </a:extLst>
          </p:cNvPr>
          <p:cNvSpPr>
            <a:spLocks noGrp="1"/>
          </p:cNvSpPr>
          <p:nvPr>
            <p:ph type="ftr" sz="quarter" idx="11"/>
          </p:nvPr>
        </p:nvSpPr>
        <p:spPr/>
        <p:txBody>
          <a:bodyPr/>
          <a:lstStyle/>
          <a:p>
            <a:r>
              <a:rPr lang="en-IN" dirty="0"/>
              <a:t>UNIT-I</a:t>
            </a:r>
          </a:p>
        </p:txBody>
      </p:sp>
      <p:sp>
        <p:nvSpPr>
          <p:cNvPr id="5" name="Slide Number Placeholder 4">
            <a:extLst>
              <a:ext uri="{FF2B5EF4-FFF2-40B4-BE49-F238E27FC236}">
                <a16:creationId xmlns:a16="http://schemas.microsoft.com/office/drawing/2014/main" id="{D1FBBFB6-2F30-4355-A1FF-ACB52D38DC55}"/>
              </a:ext>
            </a:extLst>
          </p:cNvPr>
          <p:cNvSpPr>
            <a:spLocks noGrp="1"/>
          </p:cNvSpPr>
          <p:nvPr>
            <p:ph type="sldNum" sz="quarter" idx="12"/>
          </p:nvPr>
        </p:nvSpPr>
        <p:spPr/>
        <p:txBody>
          <a:bodyPr/>
          <a:lstStyle/>
          <a:p>
            <a:fld id="{0E2B90DE-CA9C-452B-80F9-35262CC2B070}" type="slidenum">
              <a:rPr lang="en-IN" smtClean="0"/>
              <a:pPr/>
              <a:t>101</a:t>
            </a:fld>
            <a:endParaRPr lang="en-IN"/>
          </a:p>
        </p:txBody>
      </p:sp>
      <p:sp>
        <p:nvSpPr>
          <p:cNvPr id="6" name="Content Placeholder 5">
            <a:extLst>
              <a:ext uri="{FF2B5EF4-FFF2-40B4-BE49-F238E27FC236}">
                <a16:creationId xmlns:a16="http://schemas.microsoft.com/office/drawing/2014/main" id="{43651AE6-2F39-497E-A7DE-6F3F2CFB4203}"/>
              </a:ext>
            </a:extLst>
          </p:cNvPr>
          <p:cNvSpPr>
            <a:spLocks noGrp="1"/>
          </p:cNvSpPr>
          <p:nvPr>
            <p:ph sz="quarter" idx="4294967295"/>
          </p:nvPr>
        </p:nvSpPr>
        <p:spPr>
          <a:xfrm>
            <a:off x="251520" y="1447800"/>
            <a:ext cx="8892480" cy="4572000"/>
          </a:xfrm>
        </p:spPr>
        <p:txBody>
          <a:bodyPr>
            <a:normAutofit lnSpcReduction="10000"/>
          </a:bodyPr>
          <a:lstStyle/>
          <a:p>
            <a:r>
              <a:rPr lang="en-IN" dirty="0">
                <a:latin typeface="Times New Roman" panose="02020603050405020304" pitchFamily="18" charset="0"/>
                <a:cs typeface="Times New Roman" panose="02020603050405020304" pitchFamily="18" charset="0"/>
              </a:rPr>
              <a:t>Existing RFID-installations in production and logistics today can be considered as an Intranet of Things or Extranet of Things.</a:t>
            </a:r>
          </a:p>
          <a:p>
            <a:r>
              <a:rPr lang="en-IN" dirty="0">
                <a:latin typeface="Times New Roman" panose="02020603050405020304" pitchFamily="18" charset="0"/>
                <a:cs typeface="Times New Roman" panose="02020603050405020304" pitchFamily="18" charset="0"/>
              </a:rPr>
              <a:t>The usability needs to be improved by providing flexible but simple devices and services to connect things and people.</a:t>
            </a:r>
          </a:p>
          <a:p>
            <a:r>
              <a:rPr lang="en-IN" dirty="0">
                <a:latin typeface="Times New Roman" panose="02020603050405020304" pitchFamily="18" charset="0"/>
                <a:cs typeface="Times New Roman" panose="02020603050405020304" pitchFamily="18" charset="0"/>
              </a:rPr>
              <a:t>Whereas the successful examples of Web 2.0, such as Facebook or Twitter, connect people with data, this is achieved by proprietary Application Programming Interfaces (APIs) that do not provide powerful data-sharing models capable of Business-to-Business (B2B) requirements, such as data management and analysis</a:t>
            </a:r>
          </a:p>
        </p:txBody>
      </p:sp>
    </p:spTree>
    <p:extLst>
      <p:ext uri="{BB962C8B-B14F-4D97-AF65-F5344CB8AC3E}">
        <p14:creationId xmlns:p14="http://schemas.microsoft.com/office/powerpoint/2010/main" val="64251068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5DAA4-E94E-49D6-8C0D-AEB591F2953A}"/>
              </a:ext>
            </a:extLst>
          </p:cNvPr>
          <p:cNvSpPr>
            <a:spLocks noGrp="1"/>
          </p:cNvSpPr>
          <p:nvPr>
            <p:ph type="title"/>
          </p:nvPr>
        </p:nvSpPr>
        <p:spPr>
          <a:xfrm>
            <a:off x="1057274" y="274638"/>
            <a:ext cx="7629525" cy="1143000"/>
          </a:xfrm>
        </p:spPr>
        <p:txBody>
          <a:bodyPr/>
          <a:lstStyle/>
          <a:p>
            <a:r>
              <a:rPr lang="en-GB" b="1" dirty="0">
                <a:solidFill>
                  <a:schemeClr val="tx1"/>
                </a:solidFill>
                <a:latin typeface="Times New Roman" panose="02020603050405020304" pitchFamily="18" charset="0"/>
                <a:cs typeface="Times New Roman" panose="02020603050405020304" pitchFamily="18" charset="0"/>
              </a:rPr>
              <a:t>Future of Internet of Things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64224-55A4-4578-8B5E-36F13B571D5B}"/>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7F3D94A8-8F89-4D4C-A460-7154B3982616}"/>
              </a:ext>
            </a:extLst>
          </p:cNvPr>
          <p:cNvSpPr>
            <a:spLocks noGrp="1"/>
          </p:cNvSpPr>
          <p:nvPr>
            <p:ph type="ftr" sz="quarter" idx="11"/>
          </p:nvPr>
        </p:nvSpPr>
        <p:spPr/>
        <p:txBody>
          <a:bodyPr/>
          <a:lstStyle/>
          <a:p>
            <a:r>
              <a:rPr lang="en-IN" dirty="0"/>
              <a:t>UNIT-I</a:t>
            </a:r>
          </a:p>
        </p:txBody>
      </p:sp>
      <p:sp>
        <p:nvSpPr>
          <p:cNvPr id="5" name="Slide Number Placeholder 4">
            <a:extLst>
              <a:ext uri="{FF2B5EF4-FFF2-40B4-BE49-F238E27FC236}">
                <a16:creationId xmlns:a16="http://schemas.microsoft.com/office/drawing/2014/main" id="{440ED0FD-2AE0-4DA2-A1A2-E5CA93586768}"/>
              </a:ext>
            </a:extLst>
          </p:cNvPr>
          <p:cNvSpPr>
            <a:spLocks noGrp="1"/>
          </p:cNvSpPr>
          <p:nvPr>
            <p:ph type="sldNum" sz="quarter" idx="12"/>
          </p:nvPr>
        </p:nvSpPr>
        <p:spPr/>
        <p:txBody>
          <a:bodyPr/>
          <a:lstStyle/>
          <a:p>
            <a:fld id="{0E2B90DE-CA9C-452B-80F9-35262CC2B070}" type="slidenum">
              <a:rPr lang="en-IN" smtClean="0"/>
              <a:pPr/>
              <a:t>102</a:t>
            </a:fld>
            <a:endParaRPr lang="en-IN"/>
          </a:p>
        </p:txBody>
      </p:sp>
      <p:pic>
        <p:nvPicPr>
          <p:cNvPr id="8" name="Content Placeholder 7">
            <a:extLst>
              <a:ext uri="{FF2B5EF4-FFF2-40B4-BE49-F238E27FC236}">
                <a16:creationId xmlns:a16="http://schemas.microsoft.com/office/drawing/2014/main" id="{444F3371-26ED-4622-822B-7ABF6628A49C}"/>
              </a:ext>
            </a:extLst>
          </p:cNvPr>
          <p:cNvPicPr>
            <a:picLocks noGrp="1" noChangeAspect="1"/>
          </p:cNvPicPr>
          <p:nvPr>
            <p:ph sz="quarter" idx="4294967295"/>
          </p:nvPr>
        </p:nvPicPr>
        <p:blipFill>
          <a:blip r:embed="rId2"/>
          <a:stretch>
            <a:fillRect/>
          </a:stretch>
        </p:blipFill>
        <p:spPr>
          <a:xfrm>
            <a:off x="914400" y="1417638"/>
            <a:ext cx="7172325" cy="4459634"/>
          </a:xfrm>
          <a:prstGeom prst="rect">
            <a:avLst/>
          </a:prstGeom>
        </p:spPr>
      </p:pic>
    </p:spTree>
    <p:extLst>
      <p:ext uri="{BB962C8B-B14F-4D97-AF65-F5344CB8AC3E}">
        <p14:creationId xmlns:p14="http://schemas.microsoft.com/office/powerpoint/2010/main" val="413721238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213CC-969D-4E02-896A-4AD197064E47}"/>
              </a:ext>
            </a:extLst>
          </p:cNvPr>
          <p:cNvSpPr>
            <a:spLocks noGrp="1"/>
          </p:cNvSpPr>
          <p:nvPr>
            <p:ph type="title"/>
          </p:nvPr>
        </p:nvSpPr>
        <p:spPr/>
        <p:txBody>
          <a:bodyPr/>
          <a:lstStyle/>
          <a:p>
            <a:r>
              <a:rPr lang="en-IN" b="1" dirty="0">
                <a:solidFill>
                  <a:schemeClr val="tx1"/>
                </a:solidFill>
                <a:latin typeface="Times New Roman" panose="02020603050405020304" pitchFamily="18" charset="0"/>
                <a:cs typeface="Times New Roman" panose="02020603050405020304" pitchFamily="18" charset="0"/>
              </a:rPr>
              <a:t>Functional Requirements</a:t>
            </a:r>
          </a:p>
        </p:txBody>
      </p:sp>
      <p:sp>
        <p:nvSpPr>
          <p:cNvPr id="3" name="Date Placeholder 2">
            <a:extLst>
              <a:ext uri="{FF2B5EF4-FFF2-40B4-BE49-F238E27FC236}">
                <a16:creationId xmlns:a16="http://schemas.microsoft.com/office/drawing/2014/main" id="{32941E58-9681-45B5-9EAB-5648F10B5417}"/>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9F53B6AE-76F0-41C8-A863-6D56E80A314C}"/>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66940E40-351B-4527-ADB7-59F152E81CD7}"/>
              </a:ext>
            </a:extLst>
          </p:cNvPr>
          <p:cNvSpPr>
            <a:spLocks noGrp="1"/>
          </p:cNvSpPr>
          <p:nvPr>
            <p:ph type="sldNum" sz="quarter" idx="12"/>
          </p:nvPr>
        </p:nvSpPr>
        <p:spPr/>
        <p:txBody>
          <a:bodyPr/>
          <a:lstStyle/>
          <a:p>
            <a:fld id="{0E2B90DE-CA9C-452B-80F9-35262CC2B070}" type="slidenum">
              <a:rPr lang="en-IN" smtClean="0"/>
              <a:pPr/>
              <a:t>103</a:t>
            </a:fld>
            <a:endParaRPr lang="en-IN"/>
          </a:p>
        </p:txBody>
      </p:sp>
      <p:sp>
        <p:nvSpPr>
          <p:cNvPr id="6" name="Content Placeholder 5">
            <a:extLst>
              <a:ext uri="{FF2B5EF4-FFF2-40B4-BE49-F238E27FC236}">
                <a16:creationId xmlns:a16="http://schemas.microsoft.com/office/drawing/2014/main" id="{03230327-9918-4A4D-A01D-EB1BA711A21E}"/>
              </a:ext>
            </a:extLst>
          </p:cNvPr>
          <p:cNvSpPr>
            <a:spLocks noGrp="1"/>
          </p:cNvSpPr>
          <p:nvPr>
            <p:ph sz="quarter" idx="4294967295"/>
          </p:nvPr>
        </p:nvSpPr>
        <p:spPr>
          <a:xfrm>
            <a:off x="401588" y="1395045"/>
            <a:ext cx="7772400" cy="4572000"/>
          </a:xfrm>
        </p:spPr>
        <p:txBody>
          <a:bodyPr/>
          <a:lstStyle/>
          <a:p>
            <a:r>
              <a:rPr lang="en-IN" dirty="0">
                <a:latin typeface="Times New Roman" panose="02020603050405020304" pitchFamily="18" charset="0"/>
                <a:cs typeface="Times New Roman" panose="02020603050405020304" pitchFamily="18" charset="0"/>
              </a:rPr>
              <a:t>The Internet of Things is not the Internet of People and it is not the Intranet or Extranet of Things. Therefore, applications that provide only access to a small group of stakeholders (e.g., few companies) should not be considered to represent the full scope of the Internet of Things</a:t>
            </a:r>
          </a:p>
        </p:txBody>
      </p:sp>
      <p:pic>
        <p:nvPicPr>
          <p:cNvPr id="8" name="Picture 7">
            <a:extLst>
              <a:ext uri="{FF2B5EF4-FFF2-40B4-BE49-F238E27FC236}">
                <a16:creationId xmlns:a16="http://schemas.microsoft.com/office/drawing/2014/main" id="{AF529A89-8CF8-4A59-AD1C-F3764F06ECDE}"/>
              </a:ext>
            </a:extLst>
          </p:cNvPr>
          <p:cNvPicPr>
            <a:picLocks noChangeAspect="1"/>
          </p:cNvPicPr>
          <p:nvPr/>
        </p:nvPicPr>
        <p:blipFill>
          <a:blip r:embed="rId2"/>
          <a:stretch>
            <a:fillRect/>
          </a:stretch>
        </p:blipFill>
        <p:spPr>
          <a:xfrm>
            <a:off x="1403648" y="3516776"/>
            <a:ext cx="6611670" cy="2935083"/>
          </a:xfrm>
          <a:prstGeom prst="rect">
            <a:avLst/>
          </a:prstGeom>
        </p:spPr>
      </p:pic>
    </p:spTree>
    <p:extLst>
      <p:ext uri="{BB962C8B-B14F-4D97-AF65-F5344CB8AC3E}">
        <p14:creationId xmlns:p14="http://schemas.microsoft.com/office/powerpoint/2010/main" val="31197748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77132E-7307-4C11-91CE-9405425CA5BC}"/>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69FF8E08-57DF-46DC-A549-38871ABDF7CD}"/>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16503081-E938-4A5F-A6F3-3DBCE1EA3284}"/>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80AAC3F9-47FD-4500-8763-08B4AECFA767}"/>
              </a:ext>
            </a:extLst>
          </p:cNvPr>
          <p:cNvSpPr>
            <a:spLocks noGrp="1"/>
          </p:cNvSpPr>
          <p:nvPr>
            <p:ph type="sldNum" sz="quarter" idx="12"/>
          </p:nvPr>
        </p:nvSpPr>
        <p:spPr/>
        <p:txBody>
          <a:bodyPr/>
          <a:lstStyle/>
          <a:p>
            <a:fld id="{0E2B90DE-CA9C-452B-80F9-35262CC2B070}" type="slidenum">
              <a:rPr lang="en-IN" smtClean="0"/>
              <a:pPr/>
              <a:t>104</a:t>
            </a:fld>
            <a:endParaRPr lang="en-IN"/>
          </a:p>
        </p:txBody>
      </p:sp>
      <p:sp>
        <p:nvSpPr>
          <p:cNvPr id="6" name="Content Placeholder 5">
            <a:extLst>
              <a:ext uri="{FF2B5EF4-FFF2-40B4-BE49-F238E27FC236}">
                <a16:creationId xmlns:a16="http://schemas.microsoft.com/office/drawing/2014/main" id="{F3138DB6-191E-4CE2-BA02-B2C7A38731B9}"/>
              </a:ext>
            </a:extLst>
          </p:cNvPr>
          <p:cNvSpPr>
            <a:spLocks noGrp="1"/>
          </p:cNvSpPr>
          <p:nvPr>
            <p:ph sz="quarter" idx="4294967295"/>
          </p:nvPr>
        </p:nvSpPr>
        <p:spPr>
          <a:xfrm>
            <a:off x="356046" y="1488241"/>
            <a:ext cx="7772400" cy="4572000"/>
          </a:xfrm>
        </p:spPr>
        <p:txBody>
          <a:bodyPr>
            <a:normAutofit/>
          </a:bodyPr>
          <a:lstStyle/>
          <a:p>
            <a:pPr algn="just"/>
            <a:r>
              <a:rPr lang="en-IN" dirty="0">
                <a:latin typeface="Times New Roman" panose="02020603050405020304" pitchFamily="18" charset="0"/>
                <a:cs typeface="Times New Roman" panose="02020603050405020304" pitchFamily="18" charset="0"/>
              </a:rPr>
              <a:t>The second problem in the CERP-IoT definition is the missing Web 2.0integration. One could argue that the Web 2.0 is exemplified only by certain types of applications in the Internet of People, which again is not equal to the Internet of Things. However, the Web 2.0 has changed usage of the WWW by providing more intuitive interfaces for user interaction, social networking and publication of user-generated content, without requiring fundamental changes to the design and existing standards of the internet.</a:t>
            </a:r>
          </a:p>
        </p:txBody>
      </p:sp>
    </p:spTree>
    <p:extLst>
      <p:ext uri="{BB962C8B-B14F-4D97-AF65-F5344CB8AC3E}">
        <p14:creationId xmlns:p14="http://schemas.microsoft.com/office/powerpoint/2010/main" val="31733585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E932-127D-49E8-858E-5BA87D3588F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Opportunities and Motivation</a:t>
            </a:r>
          </a:p>
        </p:txBody>
      </p:sp>
      <p:sp>
        <p:nvSpPr>
          <p:cNvPr id="3" name="Date Placeholder 2">
            <a:extLst>
              <a:ext uri="{FF2B5EF4-FFF2-40B4-BE49-F238E27FC236}">
                <a16:creationId xmlns:a16="http://schemas.microsoft.com/office/drawing/2014/main" id="{E820408B-8969-44E8-A5E1-77C5C5309BA3}"/>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6477E587-5CB9-4604-97F0-FCC92E7B8D6C}"/>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77E4D9E9-E643-480F-87A9-8AE492B1DE10}"/>
              </a:ext>
            </a:extLst>
          </p:cNvPr>
          <p:cNvSpPr>
            <a:spLocks noGrp="1"/>
          </p:cNvSpPr>
          <p:nvPr>
            <p:ph type="sldNum" sz="quarter" idx="12"/>
          </p:nvPr>
        </p:nvSpPr>
        <p:spPr/>
        <p:txBody>
          <a:bodyPr/>
          <a:lstStyle/>
          <a:p>
            <a:fld id="{0E2B90DE-CA9C-452B-80F9-35262CC2B070}" type="slidenum">
              <a:rPr lang="en-IN" smtClean="0"/>
              <a:pPr/>
              <a:t>105</a:t>
            </a:fld>
            <a:endParaRPr lang="en-IN"/>
          </a:p>
        </p:txBody>
      </p:sp>
      <p:sp>
        <p:nvSpPr>
          <p:cNvPr id="6" name="Content Placeholder 5">
            <a:extLst>
              <a:ext uri="{FF2B5EF4-FFF2-40B4-BE49-F238E27FC236}">
                <a16:creationId xmlns:a16="http://schemas.microsoft.com/office/drawing/2014/main" id="{99623217-56C1-4DE5-A812-7DB32BBE72AE}"/>
              </a:ext>
            </a:extLst>
          </p:cNvPr>
          <p:cNvSpPr>
            <a:spLocks noGrp="1"/>
          </p:cNvSpPr>
          <p:nvPr>
            <p:ph sz="quarter" idx="4294967295"/>
          </p:nvPr>
        </p:nvSpPr>
        <p:spPr>
          <a:xfrm>
            <a:off x="1371600" y="1447800"/>
            <a:ext cx="7772400" cy="4572000"/>
          </a:xfrm>
        </p:spPr>
        <p:txBody>
          <a:bodyPr/>
          <a:lstStyle/>
          <a:p>
            <a:r>
              <a:rPr lang="en-IN" dirty="0">
                <a:latin typeface="Times New Roman" panose="02020603050405020304" pitchFamily="18" charset="0"/>
                <a:cs typeface="Times New Roman" panose="02020603050405020304" pitchFamily="18" charset="0"/>
              </a:rPr>
              <a:t>Envision</a:t>
            </a:r>
          </a:p>
          <a:p>
            <a:r>
              <a:rPr lang="en-IN" dirty="0">
                <a:latin typeface="Times New Roman" panose="02020603050405020304" pitchFamily="18" charset="0"/>
                <a:cs typeface="Times New Roman" panose="02020603050405020304" pitchFamily="18" charset="0"/>
              </a:rPr>
              <a:t>Extend</a:t>
            </a:r>
          </a:p>
          <a:p>
            <a:r>
              <a:rPr lang="en-IN" dirty="0">
                <a:latin typeface="Times New Roman" panose="02020603050405020304" pitchFamily="18" charset="0"/>
                <a:cs typeface="Times New Roman" panose="02020603050405020304" pitchFamily="18" charset="0"/>
              </a:rPr>
              <a:t>Enable</a:t>
            </a:r>
          </a:p>
          <a:p>
            <a:r>
              <a:rPr lang="en-IN" dirty="0">
                <a:latin typeface="Times New Roman" panose="02020603050405020304" pitchFamily="18" charset="0"/>
                <a:cs typeface="Times New Roman" panose="02020603050405020304" pitchFamily="18" charset="0"/>
              </a:rPr>
              <a:t>Excite</a:t>
            </a:r>
          </a:p>
          <a:p>
            <a:r>
              <a:rPr lang="en-GB" dirty="0">
                <a:latin typeface="Times New Roman" panose="02020603050405020304" pitchFamily="18" charset="0"/>
                <a:cs typeface="Times New Roman" panose="02020603050405020304" pitchFamily="18" charset="0"/>
              </a:rPr>
              <a:t>E</a:t>
            </a:r>
            <a:r>
              <a:rPr lang="en-IN" dirty="0">
                <a:latin typeface="Times New Roman" panose="02020603050405020304" pitchFamily="18" charset="0"/>
                <a:cs typeface="Times New Roman" panose="02020603050405020304" pitchFamily="18" charset="0"/>
              </a:rPr>
              <a:t>valuate</a:t>
            </a:r>
          </a:p>
        </p:txBody>
      </p:sp>
    </p:spTree>
    <p:extLst>
      <p:ext uri="{BB962C8B-B14F-4D97-AF65-F5344CB8AC3E}">
        <p14:creationId xmlns:p14="http://schemas.microsoft.com/office/powerpoint/2010/main" val="168847601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8D8A86-DCB2-4C42-9B72-9BFC4F632F63}"/>
              </a:ext>
            </a:extLst>
          </p:cNvPr>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Key requirements that need to be considered in the Internet of Things</a:t>
            </a:r>
          </a:p>
        </p:txBody>
      </p:sp>
      <p:sp>
        <p:nvSpPr>
          <p:cNvPr id="3" name="Date Placeholder 2">
            <a:extLst>
              <a:ext uri="{FF2B5EF4-FFF2-40B4-BE49-F238E27FC236}">
                <a16:creationId xmlns:a16="http://schemas.microsoft.com/office/drawing/2014/main" id="{9CBD6AE4-CD4A-45E0-8147-2203705D1343}"/>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12EAAF10-2719-4DB8-9705-690D1117077F}"/>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8C94224A-6E55-4C04-9A4B-04C19F18B9C1}"/>
              </a:ext>
            </a:extLst>
          </p:cNvPr>
          <p:cNvSpPr>
            <a:spLocks noGrp="1"/>
          </p:cNvSpPr>
          <p:nvPr>
            <p:ph type="sldNum" sz="quarter" idx="12"/>
          </p:nvPr>
        </p:nvSpPr>
        <p:spPr/>
        <p:txBody>
          <a:bodyPr/>
          <a:lstStyle/>
          <a:p>
            <a:fld id="{0E2B90DE-CA9C-452B-80F9-35262CC2B070}" type="slidenum">
              <a:rPr lang="en-IN" smtClean="0"/>
              <a:pPr/>
              <a:t>106</a:t>
            </a:fld>
            <a:endParaRPr lang="en-IN"/>
          </a:p>
        </p:txBody>
      </p:sp>
      <p:sp>
        <p:nvSpPr>
          <p:cNvPr id="6" name="Content Placeholder 5">
            <a:extLst>
              <a:ext uri="{FF2B5EF4-FFF2-40B4-BE49-F238E27FC236}">
                <a16:creationId xmlns:a16="http://schemas.microsoft.com/office/drawing/2014/main" id="{3DC9AE4A-ED14-40EF-912F-AA4997D81C96}"/>
              </a:ext>
            </a:extLst>
          </p:cNvPr>
          <p:cNvSpPr>
            <a:spLocks noGrp="1"/>
          </p:cNvSpPr>
          <p:nvPr>
            <p:ph sz="quarter" idx="4294967295"/>
          </p:nvPr>
        </p:nvSpPr>
        <p:spPr>
          <a:xfrm>
            <a:off x="146304" y="1447800"/>
            <a:ext cx="8997696" cy="4572000"/>
          </a:xfrm>
        </p:spPr>
        <p:txBody>
          <a:bodyPr/>
          <a:lstStyle/>
          <a:p>
            <a:pPr algn="just"/>
            <a:r>
              <a:rPr lang="en-IN" dirty="0">
                <a:latin typeface="Times New Roman" panose="02020603050405020304" pitchFamily="18" charset="0"/>
                <a:cs typeface="Times New Roman" panose="02020603050405020304" pitchFamily="18" charset="0"/>
              </a:rPr>
              <a:t>Meet key societal needs for the Internet of Things including open governance, security, privacy and trustworthiness</a:t>
            </a:r>
          </a:p>
          <a:p>
            <a:pPr algn="just"/>
            <a:r>
              <a:rPr lang="en-IN" dirty="0">
                <a:latin typeface="Times New Roman" panose="02020603050405020304" pitchFamily="18" charset="0"/>
                <a:cs typeface="Times New Roman" panose="02020603050405020304" pitchFamily="18" charset="0"/>
              </a:rPr>
              <a:t>Bridge the gap between B2B, business-to-consumer (B2C) and machine to-machine (M2M) requirements through a generic and open Internet of Things infrastructure.</a:t>
            </a:r>
          </a:p>
          <a:p>
            <a:pPr algn="just"/>
            <a:r>
              <a:rPr lang="en-IN" dirty="0">
                <a:latin typeface="Times New Roman" panose="02020603050405020304" pitchFamily="18" charset="0"/>
                <a:cs typeface="Times New Roman" panose="02020603050405020304" pitchFamily="18" charset="0"/>
              </a:rPr>
              <a:t>Design an open, scalable, flexible and sustainable infrastructure for the Internet of Things.</a:t>
            </a:r>
          </a:p>
        </p:txBody>
      </p:sp>
    </p:spTree>
    <p:extLst>
      <p:ext uri="{BB962C8B-B14F-4D97-AF65-F5344CB8AC3E}">
        <p14:creationId xmlns:p14="http://schemas.microsoft.com/office/powerpoint/2010/main" val="244418645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A02896-0DF5-464F-BD9C-75BAC487957F}"/>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346BB46D-7D73-4E80-9830-1A2AB4E96DD7}"/>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0FA7EB41-6006-4BDB-9122-8577ED5750F0}"/>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EEE3F21B-1A2E-494B-9E86-2400FF9FC2D0}"/>
              </a:ext>
            </a:extLst>
          </p:cNvPr>
          <p:cNvSpPr>
            <a:spLocks noGrp="1"/>
          </p:cNvSpPr>
          <p:nvPr>
            <p:ph type="sldNum" sz="quarter" idx="12"/>
          </p:nvPr>
        </p:nvSpPr>
        <p:spPr/>
        <p:txBody>
          <a:bodyPr/>
          <a:lstStyle/>
          <a:p>
            <a:fld id="{0E2B90DE-CA9C-452B-80F9-35262CC2B070}" type="slidenum">
              <a:rPr lang="en-IN" smtClean="0"/>
              <a:pPr/>
              <a:t>107</a:t>
            </a:fld>
            <a:endParaRPr lang="en-IN"/>
          </a:p>
        </p:txBody>
      </p:sp>
      <p:sp>
        <p:nvSpPr>
          <p:cNvPr id="6" name="Content Placeholder 5">
            <a:extLst>
              <a:ext uri="{FF2B5EF4-FFF2-40B4-BE49-F238E27FC236}">
                <a16:creationId xmlns:a16="http://schemas.microsoft.com/office/drawing/2014/main" id="{F3873885-DA29-428D-B8B4-778D8C8FF782}"/>
              </a:ext>
            </a:extLst>
          </p:cNvPr>
          <p:cNvSpPr>
            <a:spLocks noGrp="1"/>
          </p:cNvSpPr>
          <p:nvPr>
            <p:ph sz="quarter" idx="4294967295"/>
          </p:nvPr>
        </p:nvSpPr>
        <p:spPr>
          <a:xfrm>
            <a:off x="323528" y="1447800"/>
            <a:ext cx="8820472" cy="4572000"/>
          </a:xfrm>
        </p:spPr>
        <p:txBody>
          <a:bodyPr>
            <a:normAutofit/>
          </a:bodyPr>
          <a:lstStyle/>
          <a:p>
            <a:r>
              <a:rPr lang="en-IN" dirty="0">
                <a:latin typeface="Times New Roman" panose="02020603050405020304" pitchFamily="18" charset="0"/>
                <a:cs typeface="Times New Roman" panose="02020603050405020304" pitchFamily="18" charset="0"/>
              </a:rPr>
              <a:t>Develop migration paths for disruptive technological developments to the  Internet of Things.</a:t>
            </a:r>
          </a:p>
          <a:p>
            <a:r>
              <a:rPr lang="en-IN" dirty="0">
                <a:latin typeface="Times New Roman" panose="02020603050405020304" pitchFamily="18" charset="0"/>
                <a:cs typeface="Times New Roman" panose="02020603050405020304" pitchFamily="18" charset="0"/>
              </a:rPr>
              <a:t>Excite and enable businesses and people to contribute to the Internet of Things.</a:t>
            </a:r>
          </a:p>
          <a:p>
            <a:r>
              <a:rPr lang="en-IN" dirty="0">
                <a:latin typeface="Times New Roman" panose="02020603050405020304" pitchFamily="18" charset="0"/>
                <a:cs typeface="Times New Roman" panose="02020603050405020304" pitchFamily="18" charset="0"/>
              </a:rPr>
              <a:t>Enable businesses across different industries to develop high added value products and services</a:t>
            </a:r>
          </a:p>
          <a:p>
            <a:r>
              <a:rPr lang="en-IN" dirty="0">
                <a:latin typeface="Times New Roman" panose="02020603050405020304" pitchFamily="18" charset="0"/>
                <a:cs typeface="Times New Roman" panose="02020603050405020304" pitchFamily="18" charset="0"/>
              </a:rPr>
              <a:t>Encourage new market entrants, such as third party service and information providers, to enter the Internet of Things.</a:t>
            </a:r>
          </a:p>
          <a:p>
            <a:r>
              <a:rPr lang="en-IN" dirty="0">
                <a:latin typeface="Times New Roman" panose="02020603050405020304" pitchFamily="18" charset="0"/>
                <a:cs typeface="Times New Roman" panose="02020603050405020304" pitchFamily="18" charset="0"/>
              </a:rPr>
              <a:t>Provide an open solution for sharing costs, benefits and revenue generation in the Internet of Things</a:t>
            </a:r>
          </a:p>
        </p:txBody>
      </p:sp>
    </p:spTree>
    <p:extLst>
      <p:ext uri="{BB962C8B-B14F-4D97-AF65-F5344CB8AC3E}">
        <p14:creationId xmlns:p14="http://schemas.microsoft.com/office/powerpoint/2010/main" val="109804472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71D0DDE-984A-4F88-92C1-ACC61CDD06F9}"/>
              </a:ext>
            </a:extLst>
          </p:cNvPr>
          <p:cNvSpPr>
            <a:spLocks noGrp="1"/>
          </p:cNvSpPr>
          <p:nvPr>
            <p:ph type="title"/>
          </p:nvPr>
        </p:nvSpPr>
        <p:spPr/>
        <p:txBody>
          <a:bodyPr>
            <a:normAutofit fontScale="90000"/>
          </a:bodyPr>
          <a:lstStyle/>
          <a:p>
            <a:br>
              <a:rPr lang="en-IN" b="1" dirty="0"/>
            </a:br>
            <a:r>
              <a:rPr lang="en-IN" b="1" dirty="0">
                <a:latin typeface="Times New Roman" panose="02020603050405020304" pitchFamily="18" charset="0"/>
                <a:cs typeface="Times New Roman" panose="02020603050405020304" pitchFamily="18" charset="0"/>
              </a:rPr>
              <a:t>Scenario for the Future Internet of Things</a:t>
            </a:r>
          </a:p>
        </p:txBody>
      </p:sp>
      <p:sp>
        <p:nvSpPr>
          <p:cNvPr id="3" name="Date Placeholder 2">
            <a:extLst>
              <a:ext uri="{FF2B5EF4-FFF2-40B4-BE49-F238E27FC236}">
                <a16:creationId xmlns:a16="http://schemas.microsoft.com/office/drawing/2014/main" id="{C7237E4A-EB01-48D4-AC6A-59CBB0A1CD7E}"/>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CBBA1E06-7FC2-4E13-BA3F-AA08CC6DB9A1}"/>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BBB5DC6B-C7FC-437E-B991-15EF1125F7D1}"/>
              </a:ext>
            </a:extLst>
          </p:cNvPr>
          <p:cNvSpPr>
            <a:spLocks noGrp="1"/>
          </p:cNvSpPr>
          <p:nvPr>
            <p:ph type="sldNum" sz="quarter" idx="12"/>
          </p:nvPr>
        </p:nvSpPr>
        <p:spPr/>
        <p:txBody>
          <a:bodyPr/>
          <a:lstStyle/>
          <a:p>
            <a:fld id="{0E2B90DE-CA9C-452B-80F9-35262CC2B070}" type="slidenum">
              <a:rPr lang="en-IN" smtClean="0"/>
              <a:pPr/>
              <a:t>108</a:t>
            </a:fld>
            <a:endParaRPr lang="en-IN"/>
          </a:p>
        </p:txBody>
      </p:sp>
      <p:sp>
        <p:nvSpPr>
          <p:cNvPr id="6" name="Content Placeholder 5">
            <a:extLst>
              <a:ext uri="{FF2B5EF4-FFF2-40B4-BE49-F238E27FC236}">
                <a16:creationId xmlns:a16="http://schemas.microsoft.com/office/drawing/2014/main" id="{86E9F762-D24E-4E6E-8F22-736BAA07B01B}"/>
              </a:ext>
            </a:extLst>
          </p:cNvPr>
          <p:cNvSpPr>
            <a:spLocks noGrp="1"/>
          </p:cNvSpPr>
          <p:nvPr>
            <p:ph sz="quarter" idx="4294967295"/>
          </p:nvPr>
        </p:nvSpPr>
        <p:spPr>
          <a:xfrm>
            <a:off x="1371600" y="1143000"/>
            <a:ext cx="7772400" cy="4572000"/>
          </a:xfrm>
        </p:spPr>
        <p:txBody>
          <a:bodyPr/>
          <a:lstStyle/>
          <a:p>
            <a:pPr marL="0" indent="0">
              <a:buNone/>
            </a:pPr>
            <a:endParaRPr lang="en-IN" b="1" dirty="0"/>
          </a:p>
        </p:txBody>
      </p:sp>
      <p:pic>
        <p:nvPicPr>
          <p:cNvPr id="8" name="Picture 7">
            <a:extLst>
              <a:ext uri="{FF2B5EF4-FFF2-40B4-BE49-F238E27FC236}">
                <a16:creationId xmlns:a16="http://schemas.microsoft.com/office/drawing/2014/main" id="{4B5211C6-419A-4BF0-A499-A95F9C5A2768}"/>
              </a:ext>
            </a:extLst>
          </p:cNvPr>
          <p:cNvPicPr>
            <a:picLocks noChangeAspect="1"/>
          </p:cNvPicPr>
          <p:nvPr/>
        </p:nvPicPr>
        <p:blipFill>
          <a:blip r:embed="rId2"/>
          <a:stretch>
            <a:fillRect/>
          </a:stretch>
        </p:blipFill>
        <p:spPr>
          <a:xfrm>
            <a:off x="813242" y="1617640"/>
            <a:ext cx="7647190" cy="4835696"/>
          </a:xfrm>
          <a:prstGeom prst="rect">
            <a:avLst/>
          </a:prstGeom>
        </p:spPr>
      </p:pic>
    </p:spTree>
    <p:extLst>
      <p:ext uri="{BB962C8B-B14F-4D97-AF65-F5344CB8AC3E}">
        <p14:creationId xmlns:p14="http://schemas.microsoft.com/office/powerpoint/2010/main" val="303677442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BFB2B0-4D25-4D89-927F-3A325AE99FB8}"/>
              </a:ext>
            </a:extLst>
          </p:cNvPr>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Key goals for a future Internet of Things architecture to achieve are:</a:t>
            </a:r>
          </a:p>
        </p:txBody>
      </p:sp>
      <p:sp>
        <p:nvSpPr>
          <p:cNvPr id="3" name="Date Placeholder 2">
            <a:extLst>
              <a:ext uri="{FF2B5EF4-FFF2-40B4-BE49-F238E27FC236}">
                <a16:creationId xmlns:a16="http://schemas.microsoft.com/office/drawing/2014/main" id="{E219B58C-2DD0-419E-A41A-9F1A5C4C2994}"/>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CEF68919-EA55-4713-BE8F-1165577E8132}"/>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7FB9BD6D-CA7A-47CF-AFBB-7B2B1E7F59E5}"/>
              </a:ext>
            </a:extLst>
          </p:cNvPr>
          <p:cNvSpPr>
            <a:spLocks noGrp="1"/>
          </p:cNvSpPr>
          <p:nvPr>
            <p:ph type="sldNum" sz="quarter" idx="12"/>
          </p:nvPr>
        </p:nvSpPr>
        <p:spPr/>
        <p:txBody>
          <a:bodyPr/>
          <a:lstStyle/>
          <a:p>
            <a:fld id="{0E2B90DE-CA9C-452B-80F9-35262CC2B070}" type="slidenum">
              <a:rPr lang="en-IN" smtClean="0"/>
              <a:pPr/>
              <a:t>109</a:t>
            </a:fld>
            <a:endParaRPr lang="en-IN"/>
          </a:p>
        </p:txBody>
      </p:sp>
      <p:sp>
        <p:nvSpPr>
          <p:cNvPr id="6" name="Content Placeholder 5">
            <a:extLst>
              <a:ext uri="{FF2B5EF4-FFF2-40B4-BE49-F238E27FC236}">
                <a16:creationId xmlns:a16="http://schemas.microsoft.com/office/drawing/2014/main" id="{06E4E375-6F8B-4FA6-9E92-4ED79A5E37F1}"/>
              </a:ext>
            </a:extLst>
          </p:cNvPr>
          <p:cNvSpPr>
            <a:spLocks noGrp="1"/>
          </p:cNvSpPr>
          <p:nvPr>
            <p:ph sz="quarter" idx="4294967295"/>
          </p:nvPr>
        </p:nvSpPr>
        <p:spPr>
          <a:xfrm>
            <a:off x="341978" y="1577360"/>
            <a:ext cx="7772400" cy="4572000"/>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An open, scalable, flexible and secure infrastructure for the Internet of Things and People</a:t>
            </a:r>
          </a:p>
          <a:p>
            <a:r>
              <a:rPr lang="en-IN" dirty="0">
                <a:latin typeface="Times New Roman" panose="02020603050405020304" pitchFamily="18" charset="0"/>
                <a:cs typeface="Times New Roman" panose="02020603050405020304" pitchFamily="18" charset="0"/>
              </a:rPr>
              <a:t>A user-centric, customisable ‘Web of Things’ including interaction possibilities for the benefit of society</a:t>
            </a:r>
          </a:p>
          <a:p>
            <a:r>
              <a:rPr lang="en-IN" dirty="0">
                <a:latin typeface="Times New Roman" panose="02020603050405020304" pitchFamily="18" charset="0"/>
                <a:cs typeface="Times New Roman" panose="02020603050405020304" pitchFamily="18" charset="0"/>
              </a:rPr>
              <a:t>New dynamic business concepts for the Internet of Things including flexible billing and incentive capabilities to promote information sharing</a:t>
            </a:r>
          </a:p>
        </p:txBody>
      </p:sp>
    </p:spTree>
    <p:extLst>
      <p:ext uri="{BB962C8B-B14F-4D97-AF65-F5344CB8AC3E}">
        <p14:creationId xmlns:p14="http://schemas.microsoft.com/office/powerpoint/2010/main" val="2539687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Technologies</a:t>
            </a:r>
          </a:p>
        </p:txBody>
      </p:sp>
      <p:sp>
        <p:nvSpPr>
          <p:cNvPr id="4" name="TextBox 3"/>
          <p:cNvSpPr txBox="1"/>
          <p:nvPr/>
        </p:nvSpPr>
        <p:spPr>
          <a:xfrm>
            <a:off x="800179" y="2144054"/>
            <a:ext cx="7384133" cy="2862322"/>
          </a:xfrm>
          <a:prstGeom prst="rect">
            <a:avLst/>
          </a:prstGeom>
          <a:noFill/>
        </p:spPr>
        <p:txBody>
          <a:bodyPr wrap="square" rtlCol="0">
            <a:spAutoFit/>
          </a:bodyPr>
          <a:lstStyle/>
          <a:p>
            <a:pPr marL="257175" indent="-257175">
              <a:buClr>
                <a:schemeClr val="accent1">
                  <a:lumMod val="75000"/>
                </a:schemeClr>
              </a:buClr>
              <a:buBlip>
                <a:blip r:embed="rId2"/>
              </a:buBlip>
            </a:pPr>
            <a:r>
              <a:rPr lang="en-IN" sz="1500" dirty="0">
                <a:latin typeface="Raleway" panose="020B0003030101060003" pitchFamily="34" charset="0"/>
              </a:rPr>
              <a:t> </a:t>
            </a:r>
            <a:r>
              <a:rPr lang="en-US" sz="2000" dirty="0">
                <a:latin typeface="Times New Roman" panose="02020603050405020304" pitchFamily="18" charset="0"/>
                <a:cs typeface="Times New Roman" panose="02020603050405020304" pitchFamily="18" charset="0"/>
              </a:rPr>
              <a:t>Hardware (Device)</a:t>
            </a:r>
          </a:p>
          <a:p>
            <a:pPr marL="257175" indent="-257175">
              <a:buClr>
                <a:schemeClr val="accent1">
                  <a:lumMod val="75000"/>
                </a:schemeClr>
              </a:buClr>
              <a:buBlip>
                <a:blip r:embed="rId2"/>
              </a:buBlip>
            </a:pPr>
            <a:endParaRPr lang="en-US" sz="2000" dirty="0">
              <a:latin typeface="Times New Roman" panose="02020603050405020304" pitchFamily="18" charset="0"/>
              <a:cs typeface="Times New Roman" panose="02020603050405020304" pitchFamily="18" charset="0"/>
            </a:endParaRPr>
          </a:p>
          <a:p>
            <a:pPr marL="257175" indent="-257175">
              <a:buClr>
                <a:schemeClr val="accent1">
                  <a:lumMod val="75000"/>
                </a:schemeClr>
              </a:buClr>
              <a:buBlip>
                <a:blip r:embed="rId2"/>
              </a:buBlip>
            </a:pPr>
            <a:r>
              <a:rPr lang="en-US" sz="2000" dirty="0">
                <a:latin typeface="Times New Roman" panose="02020603050405020304" pitchFamily="18" charset="0"/>
                <a:cs typeface="Times New Roman" panose="02020603050405020304" pitchFamily="18" charset="0"/>
              </a:rPr>
              <a:t> Communication Technology</a:t>
            </a:r>
          </a:p>
          <a:p>
            <a:pPr marL="257175" indent="-257175">
              <a:buClr>
                <a:schemeClr val="accent1">
                  <a:lumMod val="75000"/>
                </a:schemeClr>
              </a:buClr>
              <a:buBlip>
                <a:blip r:embed="rId2"/>
              </a:buBlip>
            </a:pPr>
            <a:endParaRPr lang="en-US" sz="2000" dirty="0">
              <a:latin typeface="Times New Roman" panose="02020603050405020304" pitchFamily="18" charset="0"/>
              <a:cs typeface="Times New Roman" panose="02020603050405020304" pitchFamily="18" charset="0"/>
            </a:endParaRPr>
          </a:p>
          <a:p>
            <a:pPr marL="257175" indent="-257175">
              <a:buClr>
                <a:schemeClr val="accent1">
                  <a:lumMod val="75000"/>
                </a:schemeClr>
              </a:buClr>
              <a:buBlip>
                <a:blip r:embed="rId2"/>
              </a:buBlip>
            </a:pPr>
            <a:r>
              <a:rPr lang="en-US" sz="2000" dirty="0">
                <a:latin typeface="Times New Roman" panose="02020603050405020304" pitchFamily="18" charset="0"/>
                <a:cs typeface="Times New Roman" panose="02020603050405020304" pitchFamily="18" charset="0"/>
              </a:rPr>
              <a:t>Protocols for </a:t>
            </a:r>
            <a:r>
              <a:rPr lang="en-US" sz="2000" dirty="0" err="1">
                <a:latin typeface="Times New Roman" panose="02020603050405020304" pitchFamily="18" charset="0"/>
                <a:cs typeface="Times New Roman" panose="02020603050405020304" pitchFamily="18" charset="0"/>
              </a:rPr>
              <a:t>IoT</a:t>
            </a:r>
            <a:endParaRPr lang="en-US" sz="2000" dirty="0">
              <a:latin typeface="Times New Roman" panose="02020603050405020304" pitchFamily="18" charset="0"/>
              <a:cs typeface="Times New Roman" panose="02020603050405020304" pitchFamily="18" charset="0"/>
            </a:endParaRPr>
          </a:p>
          <a:p>
            <a:pPr marL="257175" indent="-257175">
              <a:buClr>
                <a:schemeClr val="accent1">
                  <a:lumMod val="75000"/>
                </a:schemeClr>
              </a:buClr>
              <a:buBlip>
                <a:blip r:embed="rId2"/>
              </a:buBlip>
            </a:pPr>
            <a:endParaRPr lang="en-US" sz="2000" dirty="0">
              <a:latin typeface="Times New Roman" panose="02020603050405020304" pitchFamily="18" charset="0"/>
              <a:cs typeface="Times New Roman" panose="02020603050405020304" pitchFamily="18" charset="0"/>
            </a:endParaRPr>
          </a:p>
          <a:p>
            <a:pPr marL="257175" indent="-257175">
              <a:buClr>
                <a:schemeClr val="accent1">
                  <a:lumMod val="75000"/>
                </a:schemeClr>
              </a:buClr>
              <a:buBlip>
                <a:blip r:embed="rId2"/>
              </a:buBlip>
            </a:pPr>
            <a:r>
              <a:rPr lang="en-US" sz="2000" dirty="0">
                <a:latin typeface="Times New Roman" panose="02020603050405020304" pitchFamily="18" charset="0"/>
                <a:cs typeface="Times New Roman" panose="02020603050405020304" pitchFamily="18" charset="0"/>
              </a:rPr>
              <a:t> Software (IDE)</a:t>
            </a:r>
          </a:p>
          <a:p>
            <a:pPr marL="257175" indent="-257175">
              <a:buClr>
                <a:schemeClr val="accent1">
                  <a:lumMod val="75000"/>
                </a:schemeClr>
              </a:buClr>
              <a:buBlip>
                <a:blip r:embed="rId2"/>
              </a:buBlip>
            </a:pPr>
            <a:endParaRPr lang="en-US" sz="2000" dirty="0">
              <a:latin typeface="Times New Roman" panose="02020603050405020304" pitchFamily="18" charset="0"/>
              <a:cs typeface="Times New Roman" panose="02020603050405020304" pitchFamily="18" charset="0"/>
            </a:endParaRPr>
          </a:p>
          <a:p>
            <a:pPr marL="257175" indent="-257175">
              <a:buClr>
                <a:schemeClr val="accent1">
                  <a:lumMod val="75000"/>
                </a:schemeClr>
              </a:buClr>
              <a:buBlip>
                <a:blip r:embed="rId2"/>
              </a:buBlip>
            </a:pPr>
            <a:r>
              <a:rPr lang="en-US" sz="2000" dirty="0">
                <a:latin typeface="Times New Roman" panose="02020603050405020304" pitchFamily="18" charset="0"/>
                <a:cs typeface="Times New Roman" panose="02020603050405020304" pitchFamily="18" charset="0"/>
              </a:rPr>
              <a:t> Cloud Platforms</a:t>
            </a:r>
          </a:p>
        </p:txBody>
      </p:sp>
    </p:spTree>
    <p:extLst>
      <p:ext uri="{BB962C8B-B14F-4D97-AF65-F5344CB8AC3E}">
        <p14:creationId xmlns:p14="http://schemas.microsoft.com/office/powerpoint/2010/main" val="396607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fade">
                                      <p:cBhvr>
                                        <p:cTn id="2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5C116A-6456-43D0-A143-DE7029C95043}"/>
              </a:ext>
            </a:extLst>
          </p:cNvPr>
          <p:cNvSpPr>
            <a:spLocks noGrp="1"/>
          </p:cNvSpPr>
          <p:nvPr>
            <p:ph type="title"/>
          </p:nvPr>
        </p:nvSpPr>
        <p:spPr/>
        <p:txBody>
          <a:bodyPr/>
          <a:lstStyle/>
          <a:p>
            <a:pPr algn="ctr"/>
            <a:r>
              <a:rPr lang="en-GB" dirty="0">
                <a:latin typeface="Times New Roman" panose="02020603050405020304" pitchFamily="18" charset="0"/>
                <a:cs typeface="Times New Roman" panose="02020603050405020304" pitchFamily="18" charset="0"/>
              </a:rPr>
              <a:t>EPC Global IOT Architecture</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1CF64DE-7D46-4678-B9E3-8AE365BCD785}"/>
              </a:ext>
            </a:extLst>
          </p:cNvPr>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a:extLst>
              <a:ext uri="{FF2B5EF4-FFF2-40B4-BE49-F238E27FC236}">
                <a16:creationId xmlns:a16="http://schemas.microsoft.com/office/drawing/2014/main" id="{B50316B7-38D2-4FDB-B33F-1C95DE8B2CE6}"/>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B62A61D4-DD3A-46FD-9196-362D6D7301D5}"/>
              </a:ext>
            </a:extLst>
          </p:cNvPr>
          <p:cNvSpPr>
            <a:spLocks noGrp="1"/>
          </p:cNvSpPr>
          <p:nvPr>
            <p:ph type="sldNum" sz="quarter" idx="12"/>
          </p:nvPr>
        </p:nvSpPr>
        <p:spPr/>
        <p:txBody>
          <a:bodyPr/>
          <a:lstStyle/>
          <a:p>
            <a:fld id="{0E2B90DE-CA9C-452B-80F9-35262CC2B070}" type="slidenum">
              <a:rPr lang="en-IN" smtClean="0"/>
              <a:pPr/>
              <a:t>110</a:t>
            </a:fld>
            <a:endParaRPr lang="en-IN"/>
          </a:p>
        </p:txBody>
      </p:sp>
      <p:pic>
        <p:nvPicPr>
          <p:cNvPr id="8" name="Picture 7">
            <a:extLst>
              <a:ext uri="{FF2B5EF4-FFF2-40B4-BE49-F238E27FC236}">
                <a16:creationId xmlns:a16="http://schemas.microsoft.com/office/drawing/2014/main" id="{DD265AE9-271B-41B6-B0D2-063B71462266}"/>
              </a:ext>
            </a:extLst>
          </p:cNvPr>
          <p:cNvPicPr>
            <a:picLocks noChangeAspect="1"/>
          </p:cNvPicPr>
          <p:nvPr/>
        </p:nvPicPr>
        <p:blipFill>
          <a:blip r:embed="rId2"/>
          <a:stretch>
            <a:fillRect/>
          </a:stretch>
        </p:blipFill>
        <p:spPr>
          <a:xfrm>
            <a:off x="557131" y="1268760"/>
            <a:ext cx="8639337" cy="5762401"/>
          </a:xfrm>
          <a:prstGeom prst="rect">
            <a:avLst/>
          </a:prstGeom>
        </p:spPr>
      </p:pic>
    </p:spTree>
    <p:extLst>
      <p:ext uri="{BB962C8B-B14F-4D97-AF65-F5344CB8AC3E}">
        <p14:creationId xmlns:p14="http://schemas.microsoft.com/office/powerpoint/2010/main" val="309440383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02B5-597F-4464-BAA7-45C72FEA6EB8}"/>
              </a:ext>
            </a:extLst>
          </p:cNvPr>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The EPC global Network architecture components</a:t>
            </a:r>
          </a:p>
        </p:txBody>
      </p:sp>
      <p:sp>
        <p:nvSpPr>
          <p:cNvPr id="3" name="Date Placeholder 2">
            <a:extLst>
              <a:ext uri="{FF2B5EF4-FFF2-40B4-BE49-F238E27FC236}">
                <a16:creationId xmlns:a16="http://schemas.microsoft.com/office/drawing/2014/main" id="{35AD0E93-B4F7-4170-B2A3-92FCF77AE08A}"/>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CEA9812E-D3CF-4D3D-999A-1ED0DE1A47DA}"/>
              </a:ext>
            </a:extLst>
          </p:cNvPr>
          <p:cNvSpPr>
            <a:spLocks noGrp="1"/>
          </p:cNvSpPr>
          <p:nvPr>
            <p:ph type="sldNum" sz="quarter" idx="12"/>
          </p:nvPr>
        </p:nvSpPr>
        <p:spPr/>
        <p:txBody>
          <a:bodyPr/>
          <a:lstStyle/>
          <a:p>
            <a:fld id="{0E2B90DE-CA9C-452B-80F9-35262CC2B070}" type="slidenum">
              <a:rPr lang="en-IN" smtClean="0"/>
              <a:pPr/>
              <a:t>111</a:t>
            </a:fld>
            <a:endParaRPr lang="en-IN"/>
          </a:p>
        </p:txBody>
      </p:sp>
      <p:sp>
        <p:nvSpPr>
          <p:cNvPr id="7" name="Content Placeholder 6">
            <a:extLst>
              <a:ext uri="{FF2B5EF4-FFF2-40B4-BE49-F238E27FC236}">
                <a16:creationId xmlns:a16="http://schemas.microsoft.com/office/drawing/2014/main" id="{41BD6673-EA4D-487F-95C9-9BFBC6077860}"/>
              </a:ext>
            </a:extLst>
          </p:cNvPr>
          <p:cNvSpPr>
            <a:spLocks noGrp="1"/>
          </p:cNvSpPr>
          <p:nvPr>
            <p:ph sz="quarter" idx="1"/>
          </p:nvPr>
        </p:nvSpPr>
        <p:spPr>
          <a:xfrm>
            <a:off x="323528" y="1600200"/>
            <a:ext cx="8363272" cy="4495800"/>
          </a:xfrm>
        </p:spPr>
        <p:txBody>
          <a:bodyPr/>
          <a:lstStyle/>
          <a:p>
            <a:r>
              <a:rPr lang="en-IN" dirty="0">
                <a:latin typeface="Times New Roman" panose="02020603050405020304" pitchFamily="18" charset="0"/>
                <a:cs typeface="Times New Roman" panose="02020603050405020304" pitchFamily="18" charset="0"/>
              </a:rPr>
              <a:t>Extended static data support</a:t>
            </a:r>
          </a:p>
          <a:p>
            <a:r>
              <a:rPr lang="en-IN" dirty="0">
                <a:latin typeface="Times New Roman" panose="02020603050405020304" pitchFamily="18" charset="0"/>
                <a:cs typeface="Times New Roman" panose="02020603050405020304" pitchFamily="18" charset="0"/>
              </a:rPr>
              <a:t>Integration of dynamic data</a:t>
            </a:r>
          </a:p>
          <a:p>
            <a:r>
              <a:rPr lang="en-IN" dirty="0">
                <a:latin typeface="Times New Roman" panose="02020603050405020304" pitchFamily="18" charset="0"/>
                <a:cs typeface="Times New Roman" panose="02020603050405020304" pitchFamily="18" charset="0"/>
              </a:rPr>
              <a:t>Support for non-IP devices</a:t>
            </a:r>
          </a:p>
          <a:p>
            <a:r>
              <a:rPr lang="en-IN" dirty="0">
                <a:latin typeface="Times New Roman" panose="02020603050405020304" pitchFamily="18" charset="0"/>
                <a:cs typeface="Times New Roman" panose="02020603050405020304" pitchFamily="18" charset="0"/>
              </a:rPr>
              <a:t>Integration of an actuator interface</a:t>
            </a:r>
          </a:p>
          <a:p>
            <a:r>
              <a:rPr lang="en-IN" dirty="0">
                <a:latin typeface="Times New Roman" panose="02020603050405020304" pitchFamily="18" charset="0"/>
                <a:cs typeface="Times New Roman" panose="02020603050405020304" pitchFamily="18" charset="0"/>
              </a:rPr>
              <a:t>Optional integration of software agents</a:t>
            </a:r>
          </a:p>
          <a:p>
            <a:r>
              <a:rPr lang="en-IN" dirty="0">
                <a:latin typeface="Times New Roman" panose="02020603050405020304" pitchFamily="18" charset="0"/>
                <a:cs typeface="Times New Roman" panose="02020603050405020304" pitchFamily="18" charset="0"/>
              </a:rPr>
              <a:t>Extended, federated discovery services</a:t>
            </a:r>
          </a:p>
          <a:p>
            <a:r>
              <a:rPr lang="en-IN" dirty="0">
                <a:latin typeface="Times New Roman" panose="02020603050405020304" pitchFamily="18" charset="0"/>
                <a:cs typeface="Times New Roman" panose="02020603050405020304" pitchFamily="18" charset="0"/>
              </a:rPr>
              <a:t>Data-synchronisation for offline support</a:t>
            </a:r>
          </a:p>
          <a:p>
            <a:r>
              <a:rPr lang="en-IN" dirty="0">
                <a:latin typeface="Times New Roman" panose="02020603050405020304" pitchFamily="18" charset="0"/>
                <a:cs typeface="Times New Roman" panose="02020603050405020304" pitchFamily="18" charset="0"/>
              </a:rPr>
              <a:t>Interface to federated billing services</a:t>
            </a:r>
          </a:p>
        </p:txBody>
      </p:sp>
    </p:spTree>
    <p:extLst>
      <p:ext uri="{BB962C8B-B14F-4D97-AF65-F5344CB8AC3E}">
        <p14:creationId xmlns:p14="http://schemas.microsoft.com/office/powerpoint/2010/main" val="7906552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D6C4-28DC-45FD-BEA2-5DECC7DE3378}"/>
              </a:ext>
            </a:extLst>
          </p:cNvPr>
          <p:cNvSpPr>
            <a:spLocks noGrp="1"/>
          </p:cNvSpPr>
          <p:nvPr>
            <p:ph type="title"/>
          </p:nvPr>
        </p:nvSpPr>
        <p:spPr/>
        <p:txBody>
          <a:bodyPr>
            <a:normAutofit fontScale="90000"/>
          </a:bodyPr>
          <a:lstStyle/>
          <a:p>
            <a:br>
              <a:rPr lang="en-IN" dirty="0"/>
            </a:br>
            <a:r>
              <a:rPr lang="en-IN" sz="3100" b="1" dirty="0">
                <a:latin typeface="Times New Roman" pitchFamily="18" charset="0"/>
                <a:cs typeface="Times New Roman" pitchFamily="18" charset="0"/>
              </a:rPr>
              <a:t>IoT Hardware</a:t>
            </a:r>
          </a:p>
        </p:txBody>
      </p:sp>
      <p:sp>
        <p:nvSpPr>
          <p:cNvPr id="4" name="Date Placeholder 3"/>
          <p:cNvSpPr>
            <a:spLocks noGrp="1"/>
          </p:cNvSpPr>
          <p:nvPr>
            <p:ph type="dt" sz="half" idx="10"/>
          </p:nvPr>
        </p:nvSpPr>
        <p:spPr/>
        <p:txBody>
          <a:bodyPr/>
          <a:lstStyle/>
          <a:p>
            <a:fld id="{708F56D8-12C2-48A9-BFCB-7B30FEECBD28}"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12</a:t>
            </a:fld>
            <a:endParaRPr lang="en-IN"/>
          </a:p>
        </p:txBody>
      </p:sp>
      <p:sp>
        <p:nvSpPr>
          <p:cNvPr id="3" name="Content Placeholder 2">
            <a:extLst>
              <a:ext uri="{FF2B5EF4-FFF2-40B4-BE49-F238E27FC236}">
                <a16:creationId xmlns:a16="http://schemas.microsoft.com/office/drawing/2014/main" id="{6FFBB482-5567-4865-848E-52781EB1B999}"/>
              </a:ext>
            </a:extLst>
          </p:cNvPr>
          <p:cNvSpPr>
            <a:spLocks noGrp="1"/>
          </p:cNvSpPr>
          <p:nvPr>
            <p:ph sz="quarter" idx="4294967295"/>
          </p:nvPr>
        </p:nvSpPr>
        <p:spPr>
          <a:xfrm>
            <a:off x="0" y="1447800"/>
            <a:ext cx="9144000" cy="4572000"/>
          </a:xfrm>
        </p:spPr>
        <p:txBody>
          <a:bodyPr/>
          <a:lstStyle/>
          <a:p>
            <a:pPr>
              <a:buFont typeface="Wingdings" pitchFamily="2" charset="2"/>
              <a:buChar char="Ø"/>
            </a:pPr>
            <a:r>
              <a:rPr lang="en-IN" dirty="0">
                <a:latin typeface="Times New Roman" pitchFamily="18" charset="0"/>
                <a:cs typeface="Times New Roman" pitchFamily="18" charset="0"/>
              </a:rPr>
              <a:t>Routers, switches, bridges and sensors</a:t>
            </a:r>
          </a:p>
          <a:p>
            <a:pPr>
              <a:buFont typeface="Wingdings" pitchFamily="2" charset="2"/>
              <a:buChar char="Ø"/>
            </a:pPr>
            <a:r>
              <a:rPr lang="en-IN" dirty="0">
                <a:latin typeface="Times New Roman" pitchFamily="18" charset="0"/>
                <a:cs typeface="Times New Roman" pitchFamily="18" charset="0"/>
              </a:rPr>
              <a:t>Arduino Uno/ Raspberry pi/ Beagle board</a:t>
            </a:r>
          </a:p>
          <a:p>
            <a:pPr>
              <a:buFont typeface="Wingdings" pitchFamily="2" charset="2"/>
              <a:buChar char="Ø"/>
            </a:pPr>
            <a:r>
              <a:rPr lang="en-IN" dirty="0">
                <a:latin typeface="Times New Roman" pitchFamily="18" charset="0"/>
                <a:cs typeface="Times New Roman" pitchFamily="18" charset="0"/>
              </a:rPr>
              <a:t>Wearable electronic devices</a:t>
            </a:r>
          </a:p>
          <a:p>
            <a:pPr>
              <a:buFont typeface="Wingdings" pitchFamily="2" charset="2"/>
              <a:buChar char="Ø"/>
            </a:pPr>
            <a:r>
              <a:rPr lang="en-IN" dirty="0">
                <a:latin typeface="Times New Roman" pitchFamily="18" charset="0"/>
                <a:cs typeface="Times New Roman" pitchFamily="18" charset="0"/>
              </a:rPr>
              <a:t>Basic devices (Desktop, laptop, tablet, smartphone)</a:t>
            </a:r>
          </a:p>
          <a:p>
            <a:endParaRPr lang="en-IN" dirty="0"/>
          </a:p>
        </p:txBody>
      </p:sp>
    </p:spTree>
    <p:extLst>
      <p:ext uri="{BB962C8B-B14F-4D97-AF65-F5344CB8AC3E}">
        <p14:creationId xmlns:p14="http://schemas.microsoft.com/office/powerpoint/2010/main" val="14655654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blog.arduino.cc/wp-content/uploads/2012/05/ArduinoUno_R3_Pinouts_6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56" y="3233503"/>
            <a:ext cx="3224123" cy="2482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dn-shop.adafruit.com/970x728/1278-0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42" t="18378" r="13794" b="18829"/>
          <a:stretch/>
        </p:blipFill>
        <p:spPr bwMode="auto">
          <a:xfrm>
            <a:off x="3166973" y="1988961"/>
            <a:ext cx="2021816" cy="133700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3"/>
          <p:cNvPicPr>
            <a:picLocks noChangeAspect="1"/>
          </p:cNvPicPr>
          <p:nvPr/>
        </p:nvPicPr>
        <p:blipFill>
          <a:blip r:embed="rId4"/>
          <a:stretch>
            <a:fillRect/>
          </a:stretch>
        </p:blipFill>
        <p:spPr>
          <a:xfrm>
            <a:off x="3564990" y="3879479"/>
            <a:ext cx="2555453" cy="1721163"/>
          </a:xfrm>
          <a:prstGeom prst="rect">
            <a:avLst/>
          </a:prstGeom>
        </p:spPr>
      </p:pic>
      <p:pic>
        <p:nvPicPr>
          <p:cNvPr id="9" name="Picture 2" descr="https://upload.wikimedia.org/wikipedia/commons/1/15/Embedded_World_2014_Intel_Galileo_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4887" y="2336331"/>
            <a:ext cx="2781335" cy="1979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188789" y="2012240"/>
            <a:ext cx="976099" cy="369332"/>
          </a:xfrm>
          <a:prstGeom prst="rect">
            <a:avLst/>
          </a:prstGeom>
          <a:noFill/>
        </p:spPr>
        <p:txBody>
          <a:bodyPr wrap="square" rtlCol="0">
            <a:spAutoFit/>
          </a:bodyPr>
          <a:lstStyle/>
          <a:p>
            <a:pPr defTabSz="685800"/>
            <a:r>
              <a:rPr lang="en-US" sz="900" dirty="0" err="1">
                <a:solidFill>
                  <a:srgbClr val="2F2B20"/>
                </a:solidFill>
                <a:latin typeface="Calibri"/>
              </a:rPr>
              <a:t>Beaglebone</a:t>
            </a:r>
            <a:r>
              <a:rPr lang="en-US" sz="900" dirty="0">
                <a:solidFill>
                  <a:srgbClr val="2F2B20"/>
                </a:solidFill>
                <a:latin typeface="Calibri"/>
              </a:rPr>
              <a:t> black</a:t>
            </a:r>
          </a:p>
        </p:txBody>
      </p:sp>
      <p:sp>
        <p:nvSpPr>
          <p:cNvPr id="11" name="TextBox 10"/>
          <p:cNvSpPr txBox="1"/>
          <p:nvPr/>
        </p:nvSpPr>
        <p:spPr>
          <a:xfrm>
            <a:off x="6120443" y="4869116"/>
            <a:ext cx="976099" cy="230832"/>
          </a:xfrm>
          <a:prstGeom prst="rect">
            <a:avLst/>
          </a:prstGeom>
          <a:noFill/>
        </p:spPr>
        <p:txBody>
          <a:bodyPr wrap="square" rtlCol="0">
            <a:spAutoFit/>
          </a:bodyPr>
          <a:lstStyle/>
          <a:p>
            <a:pPr defTabSz="685800"/>
            <a:r>
              <a:rPr lang="en-US" sz="900" dirty="0">
                <a:solidFill>
                  <a:srgbClr val="2F2B20"/>
                </a:solidFill>
                <a:latin typeface="Calibri"/>
              </a:rPr>
              <a:t>Raspberry Pi</a:t>
            </a:r>
          </a:p>
        </p:txBody>
      </p:sp>
      <p:sp>
        <p:nvSpPr>
          <p:cNvPr id="12" name="TextBox 11"/>
          <p:cNvSpPr txBox="1"/>
          <p:nvPr/>
        </p:nvSpPr>
        <p:spPr>
          <a:xfrm>
            <a:off x="7211683" y="4211732"/>
            <a:ext cx="976099" cy="230832"/>
          </a:xfrm>
          <a:prstGeom prst="rect">
            <a:avLst/>
          </a:prstGeom>
          <a:noFill/>
        </p:spPr>
        <p:txBody>
          <a:bodyPr wrap="square" rtlCol="0">
            <a:spAutoFit/>
          </a:bodyPr>
          <a:lstStyle/>
          <a:p>
            <a:pPr defTabSz="685800"/>
            <a:r>
              <a:rPr lang="en-US" sz="900" dirty="0">
                <a:solidFill>
                  <a:srgbClr val="2F2B20"/>
                </a:solidFill>
                <a:latin typeface="Calibri"/>
              </a:rPr>
              <a:t>Intel Galileo</a:t>
            </a:r>
          </a:p>
        </p:txBody>
      </p:sp>
      <p:sp>
        <p:nvSpPr>
          <p:cNvPr id="13" name="TextBox 12"/>
          <p:cNvSpPr txBox="1"/>
          <p:nvPr/>
        </p:nvSpPr>
        <p:spPr>
          <a:xfrm>
            <a:off x="1045953" y="5390387"/>
            <a:ext cx="976099" cy="230832"/>
          </a:xfrm>
          <a:prstGeom prst="rect">
            <a:avLst/>
          </a:prstGeom>
          <a:noFill/>
        </p:spPr>
        <p:txBody>
          <a:bodyPr wrap="square" rtlCol="0">
            <a:spAutoFit/>
          </a:bodyPr>
          <a:lstStyle/>
          <a:p>
            <a:pPr defTabSz="685800"/>
            <a:r>
              <a:rPr lang="en-US" sz="900" dirty="0">
                <a:solidFill>
                  <a:srgbClr val="2F2B20"/>
                </a:solidFill>
                <a:latin typeface="Calibri"/>
              </a:rPr>
              <a:t>Arduino Uno</a:t>
            </a:r>
          </a:p>
        </p:txBody>
      </p:sp>
      <p:sp>
        <p:nvSpPr>
          <p:cNvPr id="2" name="Title 1"/>
          <p:cNvSpPr>
            <a:spLocks noGrp="1"/>
          </p:cNvSpPr>
          <p:nvPr>
            <p:ph type="title"/>
          </p:nvPr>
        </p:nvSpPr>
        <p:spPr/>
        <p:txBody>
          <a:bodyPr/>
          <a:lstStyle/>
          <a:p>
            <a:r>
              <a:rPr lang="en-US" dirty="0"/>
              <a:t>Implementing Smart Objects</a:t>
            </a:r>
          </a:p>
        </p:txBody>
      </p:sp>
    </p:spTree>
    <p:extLst>
      <p:ext uri="{BB962C8B-B14F-4D97-AF65-F5344CB8AC3E}">
        <p14:creationId xmlns:p14="http://schemas.microsoft.com/office/powerpoint/2010/main" val="4242168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startingelectronics.org/beginners/start-electronics-now/tut14-arduino-LCD-thermometer/arduino-lcd-thermometer-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368" y="2329132"/>
            <a:ext cx="6072401" cy="3394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Board Connection</a:t>
            </a:r>
          </a:p>
        </p:txBody>
      </p:sp>
    </p:spTree>
    <p:extLst>
      <p:ext uri="{BB962C8B-B14F-4D97-AF65-F5344CB8AC3E}">
        <p14:creationId xmlns:p14="http://schemas.microsoft.com/office/powerpoint/2010/main" val="3795900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CDF4-5BE9-41FA-9DAF-E6AEFD019BE1}"/>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Hardware</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E6EF7B0-CEEC-47DB-8D5E-AEEAE3A86396}"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15</a:t>
            </a:fld>
            <a:endParaRPr lang="en-IN"/>
          </a:p>
        </p:txBody>
      </p:sp>
      <p:sp>
        <p:nvSpPr>
          <p:cNvPr id="3" name="Content Placeholder 2">
            <a:extLst>
              <a:ext uri="{FF2B5EF4-FFF2-40B4-BE49-F238E27FC236}">
                <a16:creationId xmlns:a16="http://schemas.microsoft.com/office/drawing/2014/main" id="{7CBA54F1-6B68-417E-8218-7E50300B848D}"/>
              </a:ext>
            </a:extLst>
          </p:cNvPr>
          <p:cNvSpPr>
            <a:spLocks noGrp="1"/>
          </p:cNvSpPr>
          <p:nvPr>
            <p:ph sz="quarter" idx="4294967295"/>
          </p:nvPr>
        </p:nvSpPr>
        <p:spPr>
          <a:xfrm>
            <a:off x="146304" y="1447800"/>
            <a:ext cx="8997696" cy="4572000"/>
          </a:xfrm>
        </p:spPr>
        <p:txBody>
          <a:bodyPr/>
          <a:lstStyle/>
          <a:p>
            <a:pPr>
              <a:buFont typeface="Wingdings" pitchFamily="2" charset="2"/>
              <a:buChar char="Ø"/>
            </a:pPr>
            <a:r>
              <a:rPr lang="en-US" dirty="0">
                <a:latin typeface="Times New Roman" pitchFamily="18" charset="0"/>
                <a:cs typeface="Times New Roman" pitchFamily="18" charset="0"/>
              </a:rPr>
              <a:t>Bridges – Connect two motorways and sensors, provide a constant stream of information.</a:t>
            </a:r>
          </a:p>
          <a:p>
            <a:pPr>
              <a:buFont typeface="Wingdings" pitchFamily="2" charset="2"/>
              <a:buChar char="Ø"/>
            </a:pPr>
            <a:r>
              <a:rPr lang="en-US" dirty="0">
                <a:latin typeface="Times New Roman" pitchFamily="18" charset="0"/>
                <a:cs typeface="Times New Roman" pitchFamily="18" charset="0"/>
              </a:rPr>
              <a:t>Router – To connect multiple networks and forward packets destined for its networks.</a:t>
            </a:r>
          </a:p>
          <a:p>
            <a:pPr>
              <a:buFont typeface="Wingdings" pitchFamily="2" charset="2"/>
              <a:buChar char="Ø"/>
            </a:pPr>
            <a:r>
              <a:rPr lang="en-US" dirty="0">
                <a:latin typeface="Times New Roman" pitchFamily="18" charset="0"/>
                <a:cs typeface="Times New Roman" pitchFamily="18" charset="0"/>
              </a:rPr>
              <a:t>Gateway – Connection point between the cloud and controllers, sensors and intelligent devices.</a:t>
            </a:r>
          </a:p>
          <a:p>
            <a:pPr>
              <a:buFont typeface="Wingdings" pitchFamily="2" charset="2"/>
              <a:buChar char="Ø"/>
            </a:pPr>
            <a:r>
              <a:rPr lang="en-US" dirty="0">
                <a:latin typeface="Times New Roman" pitchFamily="18" charset="0"/>
                <a:cs typeface="Times New Roman" pitchFamily="18" charset="0"/>
              </a:rPr>
              <a:t>IoT Hub – Supports communication both from the device to the cloud and from the cloud to the device.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0026020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459A-F724-4CF8-B653-1A51BF0AA60E}"/>
              </a:ext>
            </a:extLst>
          </p:cNvPr>
          <p:cNvSpPr>
            <a:spLocks noGrp="1"/>
          </p:cNvSpPr>
          <p:nvPr>
            <p:ph type="title"/>
          </p:nvPr>
        </p:nvSpPr>
        <p:spPr/>
        <p:txBody>
          <a:bodyPr>
            <a:normAutofit fontScale="90000"/>
          </a:bodyPr>
          <a:lstStyle/>
          <a:p>
            <a:pPr algn="ctr"/>
            <a:r>
              <a:rPr lang="en-US" b="1" dirty="0">
                <a:latin typeface="Times New Roman" pitchFamily="18" charset="0"/>
                <a:cs typeface="Times New Roman" pitchFamily="18" charset="0"/>
              </a:rPr>
              <a:t>SENSOR</a:t>
            </a:r>
            <a:br>
              <a:rPr lang="en-US" dirty="0"/>
            </a:br>
            <a:endParaRPr lang="en-IN" sz="2800" b="1" dirty="0"/>
          </a:p>
        </p:txBody>
      </p:sp>
      <p:sp>
        <p:nvSpPr>
          <p:cNvPr id="4" name="Date Placeholder 3"/>
          <p:cNvSpPr>
            <a:spLocks noGrp="1"/>
          </p:cNvSpPr>
          <p:nvPr>
            <p:ph type="dt" sz="half" idx="10"/>
          </p:nvPr>
        </p:nvSpPr>
        <p:spPr/>
        <p:txBody>
          <a:bodyPr/>
          <a:lstStyle/>
          <a:p>
            <a:fld id="{E84D9932-2DBA-45A7-9F42-FC042757D672}"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16</a:t>
            </a:fld>
            <a:endParaRPr lang="en-IN"/>
          </a:p>
        </p:txBody>
      </p:sp>
      <p:sp>
        <p:nvSpPr>
          <p:cNvPr id="3" name="Content Placeholder 2">
            <a:extLst>
              <a:ext uri="{FF2B5EF4-FFF2-40B4-BE49-F238E27FC236}">
                <a16:creationId xmlns:a16="http://schemas.microsoft.com/office/drawing/2014/main" id="{7B6EC49E-CA78-403F-9288-0BBCC3A38473}"/>
              </a:ext>
            </a:extLst>
          </p:cNvPr>
          <p:cNvSpPr>
            <a:spLocks noGrp="1"/>
          </p:cNvSpPr>
          <p:nvPr>
            <p:ph sz="quarter" idx="4294967295"/>
          </p:nvPr>
        </p:nvSpPr>
        <p:spPr>
          <a:xfrm>
            <a:off x="0" y="1268760"/>
            <a:ext cx="9144000" cy="4751040"/>
          </a:xfrm>
        </p:spPr>
        <p:txBody>
          <a:bodyPr>
            <a:normAutofit lnSpcReduction="10000"/>
          </a:bodyPr>
          <a:lstStyle/>
          <a:p>
            <a:pPr algn="just">
              <a:buFont typeface="Wingdings" pitchFamily="2" charset="2"/>
              <a:buChar char="Ø"/>
            </a:pPr>
            <a:r>
              <a:rPr lang="en-US" dirty="0">
                <a:latin typeface="Times New Roman" pitchFamily="18" charset="0"/>
                <a:cs typeface="Times New Roman" pitchFamily="18" charset="0"/>
              </a:rPr>
              <a:t>A sensor is a device, which detects events or changes in its environment and sends the information to a computer processor. A sensor is always used with other electronics.</a:t>
            </a:r>
          </a:p>
          <a:p>
            <a:pPr algn="just">
              <a:buFont typeface="Wingdings" pitchFamily="2" charset="2"/>
              <a:buChar char="Ø"/>
            </a:pPr>
            <a:r>
              <a:rPr lang="en-US" dirty="0">
                <a:latin typeface="Times New Roman" pitchFamily="18" charset="0"/>
                <a:cs typeface="Times New Roman" pitchFamily="18" charset="0"/>
              </a:rPr>
              <a:t>The sensor converts the physical gesture into electrical signals.</a:t>
            </a:r>
          </a:p>
          <a:p>
            <a:pPr algn="just">
              <a:buNone/>
            </a:pPr>
            <a:r>
              <a:rPr lang="en-US" b="1" dirty="0">
                <a:latin typeface="Times New Roman" pitchFamily="18" charset="0"/>
                <a:cs typeface="Times New Roman" pitchFamily="18" charset="0"/>
              </a:rPr>
              <a:t>Types of sensors</a:t>
            </a:r>
          </a:p>
          <a:p>
            <a:pPr marL="268288" indent="0" algn="just">
              <a:buFont typeface="Wingdings" pitchFamily="2" charset="2"/>
              <a:buChar char="Ø"/>
            </a:pPr>
            <a:r>
              <a:rPr lang="en-US" dirty="0">
                <a:latin typeface="Times New Roman" pitchFamily="18" charset="0"/>
                <a:cs typeface="Times New Roman" pitchFamily="18" charset="0"/>
              </a:rPr>
              <a:t>Temperature sensors</a:t>
            </a:r>
          </a:p>
          <a:p>
            <a:pPr marL="268288" indent="0" algn="just">
              <a:buFont typeface="Wingdings" pitchFamily="2" charset="2"/>
              <a:buChar char="Ø"/>
            </a:pPr>
            <a:r>
              <a:rPr lang="en-US" dirty="0">
                <a:latin typeface="Times New Roman" pitchFamily="18" charset="0"/>
                <a:cs typeface="Times New Roman" pitchFamily="18" charset="0"/>
              </a:rPr>
              <a:t>IR sensors</a:t>
            </a:r>
          </a:p>
          <a:p>
            <a:pPr marL="268288" indent="0" algn="just">
              <a:buFont typeface="Wingdings" pitchFamily="2" charset="2"/>
              <a:buChar char="Ø"/>
            </a:pPr>
            <a:r>
              <a:rPr lang="en-US" dirty="0">
                <a:latin typeface="Times New Roman" pitchFamily="18" charset="0"/>
                <a:cs typeface="Times New Roman" pitchFamily="18" charset="0"/>
              </a:rPr>
              <a:t>Ultrasonic sensors</a:t>
            </a:r>
          </a:p>
          <a:p>
            <a:pPr marL="268288" indent="0" algn="just">
              <a:buFont typeface="Wingdings" pitchFamily="2" charset="2"/>
              <a:buChar char="Ø"/>
            </a:pPr>
            <a:r>
              <a:rPr lang="en-US" dirty="0">
                <a:latin typeface="Times New Roman" pitchFamily="18" charset="0"/>
                <a:cs typeface="Times New Roman" pitchFamily="18" charset="0"/>
              </a:rPr>
              <a:t>Pressure sensors</a:t>
            </a:r>
          </a:p>
          <a:p>
            <a:pPr marL="268288" indent="0" algn="just">
              <a:buFont typeface="Wingdings" pitchFamily="2" charset="2"/>
              <a:buChar char="Ø"/>
            </a:pPr>
            <a:r>
              <a:rPr lang="en-US" dirty="0">
                <a:latin typeface="Times New Roman" pitchFamily="18" charset="0"/>
                <a:cs typeface="Times New Roman" pitchFamily="18" charset="0"/>
              </a:rPr>
              <a:t>Proximity sensors</a:t>
            </a:r>
          </a:p>
          <a:p>
            <a:pPr marL="268288" indent="0" algn="just">
              <a:buFont typeface="Wingdings" pitchFamily="2" charset="2"/>
              <a:buChar char="Ø"/>
            </a:pPr>
            <a:r>
              <a:rPr lang="en-US" dirty="0">
                <a:latin typeface="Times New Roman" pitchFamily="18" charset="0"/>
                <a:cs typeface="Times New Roman" pitchFamily="18" charset="0"/>
              </a:rPr>
              <a:t>Touch sensors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5090069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p:cNvPicPr>
            <a:picLocks noChangeAspect="1" noChangeArrowheads="1"/>
          </p:cNvPicPr>
          <p:nvPr/>
        </p:nvPicPr>
        <p:blipFill>
          <a:blip r:embed="rId2"/>
          <a:srcRect/>
          <a:stretch>
            <a:fillRect/>
          </a:stretch>
        </p:blipFill>
        <p:spPr bwMode="auto">
          <a:xfrm>
            <a:off x="3050280" y="1498862"/>
            <a:ext cx="5179219" cy="4193381"/>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a:t>Sensors and Actuators</a:t>
            </a:r>
          </a:p>
        </p:txBody>
      </p:sp>
    </p:spTree>
    <p:extLst>
      <p:ext uri="{BB962C8B-B14F-4D97-AF65-F5344CB8AC3E}">
        <p14:creationId xmlns:p14="http://schemas.microsoft.com/office/powerpoint/2010/main" val="332554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C8CE-8C77-4BBA-85C6-B02CB4541B54}"/>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81956C96-32C9-4141-A196-D44A15BDC8D8}"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18</a:t>
            </a:fld>
            <a:endParaRPr lang="en-IN"/>
          </a:p>
        </p:txBody>
      </p:sp>
      <p:sp>
        <p:nvSpPr>
          <p:cNvPr id="3" name="Content Placeholder 2">
            <a:extLst>
              <a:ext uri="{FF2B5EF4-FFF2-40B4-BE49-F238E27FC236}">
                <a16:creationId xmlns:a16="http://schemas.microsoft.com/office/drawing/2014/main" id="{EFFC8311-7B09-402D-8CDC-637793D02246}"/>
              </a:ext>
            </a:extLst>
          </p:cNvPr>
          <p:cNvSpPr>
            <a:spLocks noGrp="1"/>
          </p:cNvSpPr>
          <p:nvPr>
            <p:ph sz="quarter" idx="4294967295"/>
          </p:nvPr>
        </p:nvSpPr>
        <p:spPr>
          <a:xfrm>
            <a:off x="146304" y="1447800"/>
            <a:ext cx="8997696" cy="4572000"/>
          </a:xfrm>
        </p:spPr>
        <p:txBody>
          <a:bodyPr/>
          <a:lstStyle/>
          <a:p>
            <a:pPr algn="just">
              <a:buFont typeface="Wingdings" pitchFamily="2" charset="2"/>
              <a:buChar char="Ø"/>
            </a:pPr>
            <a:r>
              <a:rPr lang="en-US" dirty="0">
                <a:latin typeface="Times New Roman" pitchFamily="18" charset="0"/>
                <a:cs typeface="Times New Roman" pitchFamily="18" charset="0"/>
              </a:rPr>
              <a:t>An actuator is a device that uses a form of power to convert a control signal into mechanical motion.</a:t>
            </a:r>
          </a:p>
          <a:p>
            <a:pPr algn="just">
              <a:buFont typeface="Wingdings" pitchFamily="2" charset="2"/>
              <a:buChar char="Ø"/>
            </a:pPr>
            <a:r>
              <a:rPr lang="en-US" dirty="0">
                <a:latin typeface="Times New Roman" pitchFamily="18" charset="0"/>
                <a:cs typeface="Times New Roman" pitchFamily="18" charset="0"/>
              </a:rPr>
              <a:t>The actuator is responsible for the conversion of electrical signal to mechanical work.</a:t>
            </a:r>
          </a:p>
          <a:p>
            <a:pPr algn="just">
              <a:buNone/>
            </a:pPr>
            <a:r>
              <a:rPr lang="en-US" b="1" dirty="0">
                <a:latin typeface="Times New Roman" pitchFamily="18" charset="0"/>
                <a:cs typeface="Times New Roman" pitchFamily="18" charset="0"/>
              </a:rPr>
              <a:t>Examples</a:t>
            </a:r>
          </a:p>
          <a:p>
            <a:pPr marL="268288" indent="0" algn="just">
              <a:buFont typeface="Wingdings" pitchFamily="2" charset="2"/>
              <a:buChar char="Ø"/>
            </a:pPr>
            <a:r>
              <a:rPr lang="en-US" dirty="0">
                <a:latin typeface="Times New Roman" pitchFamily="18" charset="0"/>
                <a:cs typeface="Times New Roman" pitchFamily="18" charset="0"/>
              </a:rPr>
              <a:t>Electric motors, stepper motors, jackscrews, electric muscular   </a:t>
            </a:r>
          </a:p>
          <a:p>
            <a:pPr marL="268288" indent="0" algn="just">
              <a:buFont typeface="Wingdings" pitchFamily="2" charset="2"/>
              <a:buChar char="Ø"/>
            </a:pPr>
            <a:r>
              <a:rPr lang="en-US" dirty="0">
                <a:latin typeface="Times New Roman" pitchFamily="18" charset="0"/>
                <a:cs typeface="Times New Roman" pitchFamily="18" charset="0"/>
              </a:rPr>
              <a:t> stimulators in robots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6229572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A72C-10DD-4B39-B120-72A230FBEA88}"/>
              </a:ext>
            </a:extLst>
          </p:cNvPr>
          <p:cNvSpPr>
            <a:spLocks noGrp="1"/>
          </p:cNvSpPr>
          <p:nvPr>
            <p:ph type="title"/>
          </p:nvPr>
        </p:nvSpPr>
        <p:spPr/>
        <p:txBody>
          <a:bodyPr>
            <a:normAutofit fontScale="90000"/>
          </a:bodyPr>
          <a:lstStyle/>
          <a:p>
            <a:br>
              <a:rPr lang="en-US" dirty="0"/>
            </a:br>
            <a:br>
              <a:rPr lang="en-IN" dirty="0"/>
            </a:br>
            <a:r>
              <a:rPr lang="en-IN" sz="3600" b="1" dirty="0">
                <a:latin typeface="Times New Roman" pitchFamily="18" charset="0"/>
                <a:cs typeface="Times New Roman" pitchFamily="18" charset="0"/>
              </a:rPr>
              <a:t>IoT Software</a:t>
            </a:r>
          </a:p>
        </p:txBody>
      </p:sp>
      <p:sp>
        <p:nvSpPr>
          <p:cNvPr id="4" name="Date Placeholder 3"/>
          <p:cNvSpPr>
            <a:spLocks noGrp="1"/>
          </p:cNvSpPr>
          <p:nvPr>
            <p:ph type="dt" sz="half" idx="10"/>
          </p:nvPr>
        </p:nvSpPr>
        <p:spPr/>
        <p:txBody>
          <a:bodyPr/>
          <a:lstStyle/>
          <a:p>
            <a:fld id="{A84E6BA6-187F-461C-B5AA-8E7D3AB816D8}"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19</a:t>
            </a:fld>
            <a:endParaRPr lang="en-IN"/>
          </a:p>
        </p:txBody>
      </p:sp>
      <p:sp>
        <p:nvSpPr>
          <p:cNvPr id="3" name="Content Placeholder 2">
            <a:extLst>
              <a:ext uri="{FF2B5EF4-FFF2-40B4-BE49-F238E27FC236}">
                <a16:creationId xmlns:a16="http://schemas.microsoft.com/office/drawing/2014/main" id="{49FE581C-84DF-4189-BA17-698B9E101D80}"/>
              </a:ext>
            </a:extLst>
          </p:cNvPr>
          <p:cNvSpPr>
            <a:spLocks noGrp="1"/>
          </p:cNvSpPr>
          <p:nvPr>
            <p:ph sz="quarter" idx="4294967295"/>
          </p:nvPr>
        </p:nvSpPr>
        <p:spPr>
          <a:xfrm>
            <a:off x="1371600" y="1447800"/>
            <a:ext cx="7772400" cy="4572000"/>
          </a:xfrm>
        </p:spPr>
        <p:txBody>
          <a:bodyPr/>
          <a:lstStyle/>
          <a:p>
            <a:pPr>
              <a:buFont typeface="Wingdings" pitchFamily="2" charset="2"/>
              <a:buChar char="Ø"/>
            </a:pPr>
            <a:r>
              <a:rPr lang="en-IN" dirty="0">
                <a:latin typeface="Times New Roman" pitchFamily="18" charset="0"/>
                <a:cs typeface="Times New Roman" pitchFamily="18" charset="0"/>
              </a:rPr>
              <a:t>Linux or Unix like OS / Android</a:t>
            </a:r>
          </a:p>
          <a:p>
            <a:pPr>
              <a:buFont typeface="Wingdings" pitchFamily="2" charset="2"/>
              <a:buChar char="Ø"/>
            </a:pPr>
            <a:r>
              <a:rPr lang="en-IN" dirty="0">
                <a:latin typeface="Times New Roman" pitchFamily="18" charset="0"/>
                <a:cs typeface="Times New Roman" pitchFamily="18" charset="0"/>
              </a:rPr>
              <a:t>C, C++</a:t>
            </a:r>
          </a:p>
          <a:p>
            <a:pPr>
              <a:buFont typeface="Wingdings" pitchFamily="2" charset="2"/>
              <a:buChar char="Ø"/>
            </a:pPr>
            <a:r>
              <a:rPr lang="en-IN" dirty="0">
                <a:latin typeface="Times New Roman" pitchFamily="18" charset="0"/>
                <a:cs typeface="Times New Roman" pitchFamily="18" charset="0"/>
              </a:rPr>
              <a:t>Java</a:t>
            </a:r>
          </a:p>
          <a:p>
            <a:pPr>
              <a:buFont typeface="Wingdings" pitchFamily="2" charset="2"/>
              <a:buChar char="Ø"/>
            </a:pPr>
            <a:r>
              <a:rPr lang="en-IN" dirty="0">
                <a:latin typeface="Times New Roman" pitchFamily="18" charset="0"/>
                <a:cs typeface="Times New Roman" pitchFamily="18" charset="0"/>
              </a:rPr>
              <a:t>Python</a:t>
            </a:r>
          </a:p>
          <a:p>
            <a:pPr>
              <a:buFont typeface="Wingdings" pitchFamily="2" charset="2"/>
              <a:buChar char="Ø"/>
            </a:pPr>
            <a:r>
              <a:rPr lang="en-IN" dirty="0">
                <a:latin typeface="Times New Roman" pitchFamily="18" charset="0"/>
                <a:cs typeface="Times New Roman" pitchFamily="18" charset="0"/>
              </a:rPr>
              <a:t>C#</a:t>
            </a:r>
          </a:p>
        </p:txBody>
      </p:sp>
    </p:spTree>
    <p:extLst>
      <p:ext uri="{BB962C8B-B14F-4D97-AF65-F5344CB8AC3E}">
        <p14:creationId xmlns:p14="http://schemas.microsoft.com/office/powerpoint/2010/main" val="35481446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IN" b="1" dirty="0">
                <a:latin typeface="Times New Roman" pitchFamily="18" charset="0"/>
                <a:cs typeface="Times New Roman" pitchFamily="18" charset="0"/>
              </a:rPr>
              <a:t>What is IoT?</a:t>
            </a:r>
            <a:endParaRPr lang="en-IN" dirty="0"/>
          </a:p>
        </p:txBody>
      </p:sp>
      <p:sp>
        <p:nvSpPr>
          <p:cNvPr id="3" name="Date Placeholder 2"/>
          <p:cNvSpPr>
            <a:spLocks noGrp="1"/>
          </p:cNvSpPr>
          <p:nvPr>
            <p:ph type="dt" sz="half" idx="10"/>
          </p:nvPr>
        </p:nvSpPr>
        <p:spPr/>
        <p:txBody>
          <a:bodyPr/>
          <a:lstStyle/>
          <a:p>
            <a:fld id="{BCBCC42B-E58A-440D-B1D5-5B03DCF5BA9A}" type="datetime1">
              <a:rPr lang="en-US" smtClean="0"/>
              <a:pPr/>
              <a:t>7/21/2021</a:t>
            </a:fld>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a:t>
            </a:fld>
            <a:endParaRPr lang="en-IN"/>
          </a:p>
        </p:txBody>
      </p:sp>
      <p:sp>
        <p:nvSpPr>
          <p:cNvPr id="21" name="Content Placeholder 20"/>
          <p:cNvSpPr>
            <a:spLocks noGrp="1"/>
          </p:cNvSpPr>
          <p:nvPr>
            <p:ph sz="quarter" idx="4294967295"/>
          </p:nvPr>
        </p:nvSpPr>
        <p:spPr>
          <a:xfrm>
            <a:off x="146304" y="1447800"/>
            <a:ext cx="8997696" cy="4572000"/>
          </a:xfrm>
        </p:spPr>
        <p:txBody>
          <a:bodyPr/>
          <a:lstStyle/>
          <a:p>
            <a:pPr algn="just">
              <a:buFont typeface="Wingdings" panose="05000000000000000000" pitchFamily="2" charset="2"/>
              <a:buChar char="Ø"/>
            </a:pPr>
            <a:r>
              <a:rPr lang="en-US" dirty="0">
                <a:latin typeface="Times New Roman" pitchFamily="18" charset="0"/>
                <a:cs typeface="Times New Roman" pitchFamily="18" charset="0"/>
              </a:rPr>
              <a:t>The "things" that make up the emerging "Internet of Things" range from tractors to thermostats to shipping containers.</a:t>
            </a:r>
          </a:p>
          <a:p>
            <a:pPr algn="just">
              <a:buFont typeface="Wingdings" panose="05000000000000000000" pitchFamily="2" charset="2"/>
              <a:buChar char="Ø"/>
            </a:pPr>
            <a:r>
              <a:rPr lang="en-US" dirty="0">
                <a:latin typeface="Times New Roman" pitchFamily="18" charset="0"/>
                <a:cs typeface="Times New Roman" pitchFamily="18" charset="0"/>
              </a:rPr>
              <a:t>Internet of Things – The idea of physical objects communicating and interacting with each other online is referred to as the Internet of Things.</a:t>
            </a:r>
          </a:p>
          <a:p>
            <a:pPr algn="just">
              <a:buFont typeface="Wingdings" panose="05000000000000000000" pitchFamily="2" charset="2"/>
              <a:buChar char="Ø"/>
            </a:pPr>
            <a:r>
              <a:rPr lang="en-US" dirty="0">
                <a:latin typeface="Times New Roman" pitchFamily="18" charset="0"/>
                <a:cs typeface="Times New Roman" pitchFamily="18" charset="0"/>
              </a:rPr>
              <a:t>It is a network of physical objects or things sending, receiving, or communicating using the internet or other communication technologies.</a:t>
            </a:r>
          </a:p>
          <a:p>
            <a:endParaRPr lang="en-IN" dirty="0"/>
          </a:p>
        </p:txBody>
      </p:sp>
    </p:spTree>
    <p:extLst>
      <p:ext uri="{BB962C8B-B14F-4D97-AF65-F5344CB8AC3E}">
        <p14:creationId xmlns:p14="http://schemas.microsoft.com/office/powerpoint/2010/main" val="397627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74C2-1CF4-4B80-BEAA-2E0E434EE48D}"/>
              </a:ext>
            </a:extLst>
          </p:cNvPr>
          <p:cNvSpPr>
            <a:spLocks noGrp="1"/>
          </p:cNvSpPr>
          <p:nvPr>
            <p:ph type="title"/>
          </p:nvPr>
        </p:nvSpPr>
        <p:spPr/>
        <p:txBody>
          <a:bodyPr>
            <a:normAutofit fontScale="90000"/>
          </a:bodyPr>
          <a:lstStyle/>
          <a:p>
            <a:pPr algn="just"/>
            <a:br>
              <a:rPr lang="en-US" dirty="0"/>
            </a:br>
            <a:br>
              <a:rPr lang="en-US" dirty="0"/>
            </a:br>
            <a:r>
              <a:rPr lang="en-US" sz="2700" b="1" dirty="0">
                <a:solidFill>
                  <a:schemeClr val="tx1"/>
                </a:solidFill>
                <a:latin typeface="Times New Roman" pitchFamily="18" charset="0"/>
                <a:cs typeface="Times New Roman" pitchFamily="18" charset="0"/>
              </a:rPr>
              <a:t>CURRENT  TECHNOLOGICAL TRENDS AND FUTURE PROSPECTS</a:t>
            </a:r>
            <a:endParaRPr lang="en-IN" sz="27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C367B92-6ABC-4A37-8750-73DA8E7AFB1C}"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20</a:t>
            </a:fld>
            <a:endParaRPr lang="en-IN"/>
          </a:p>
        </p:txBody>
      </p:sp>
      <p:sp>
        <p:nvSpPr>
          <p:cNvPr id="3" name="Content Placeholder 2">
            <a:extLst>
              <a:ext uri="{FF2B5EF4-FFF2-40B4-BE49-F238E27FC236}">
                <a16:creationId xmlns:a16="http://schemas.microsoft.com/office/drawing/2014/main" id="{075C5CF1-793D-419A-8553-DF23D24A55EA}"/>
              </a:ext>
            </a:extLst>
          </p:cNvPr>
          <p:cNvSpPr>
            <a:spLocks noGrp="1"/>
          </p:cNvSpPr>
          <p:nvPr>
            <p:ph sz="quarter" idx="4294967295"/>
          </p:nvPr>
        </p:nvSpPr>
        <p:spPr>
          <a:xfrm>
            <a:off x="146304" y="1447800"/>
            <a:ext cx="8997696" cy="4572000"/>
          </a:xfrm>
        </p:spPr>
        <p:txBody>
          <a:bodyPr/>
          <a:lstStyle/>
          <a:p>
            <a:pPr marL="0" indent="0">
              <a:buNone/>
            </a:pPr>
            <a:r>
              <a:rPr lang="en-IN" b="1" dirty="0">
                <a:latin typeface="Times New Roman" pitchFamily="18" charset="0"/>
                <a:cs typeface="Times New Roman" pitchFamily="18" charset="0"/>
              </a:rPr>
              <a:t>IoT and Security Attacks</a:t>
            </a:r>
          </a:p>
          <a:p>
            <a:pPr marL="442913" indent="0" algn="just">
              <a:tabLst>
                <a:tab pos="442913" algn="l"/>
              </a:tabLst>
            </a:pPr>
            <a:r>
              <a:rPr lang="en-US" sz="2400" dirty="0">
                <a:latin typeface="Times New Roman" pitchFamily="18" charset="0"/>
                <a:cs typeface="Times New Roman" pitchFamily="18" charset="0"/>
              </a:rPr>
              <a:t>Countless Internet of Things (IoT) devices that power everyday technology like closed-circuit cameras and smart-home devices were hijacked by the malware, and used against the servers.</a:t>
            </a:r>
          </a:p>
          <a:p>
            <a:pPr marL="0" indent="0" algn="just">
              <a:buNone/>
              <a:tabLst>
                <a:tab pos="0" algn="l"/>
              </a:tabLst>
            </a:pPr>
            <a:r>
              <a:rPr lang="en-US" sz="2400" b="1" dirty="0">
                <a:latin typeface="Times New Roman" pitchFamily="18" charset="0"/>
                <a:cs typeface="Times New Roman" pitchFamily="18" charset="0"/>
              </a:rPr>
              <a:t>IoT and Mobile Elements</a:t>
            </a:r>
          </a:p>
          <a:p>
            <a:pPr marL="442913" indent="0" algn="just">
              <a:tabLst>
                <a:tab pos="442913" algn="l"/>
              </a:tabLst>
            </a:pPr>
            <a:r>
              <a:rPr lang="en-US" sz="2400" dirty="0">
                <a:latin typeface="Times New Roman" pitchFamily="18" charset="0"/>
                <a:cs typeface="Times New Roman" pitchFamily="18" charset="0"/>
              </a:rPr>
              <a:t>More mobile moments (the moments in which a person pulls out a mobile device to get what he or she wants, immediately and in context) will appear on the connected device, right from home appliances to cars to smartwatches and virtual assistants.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6827923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BD0D-EB1E-4BC2-9473-FF5192E42A93}"/>
              </a:ext>
            </a:extLst>
          </p:cNvPr>
          <p:cNvSpPr>
            <a:spLocks noGrp="1"/>
          </p:cNvSpPr>
          <p:nvPr>
            <p:ph type="title"/>
          </p:nvPr>
        </p:nvSpPr>
        <p:spPr/>
        <p:txBody>
          <a:bodyPr>
            <a:normAutofit/>
          </a:bodyPr>
          <a:lstStyle/>
          <a:p>
            <a:r>
              <a:rPr lang="en-US" sz="2800" b="1" dirty="0">
                <a:solidFill>
                  <a:schemeClr val="tx1"/>
                </a:solidFill>
                <a:latin typeface="Times New Roman" pitchFamily="18" charset="0"/>
                <a:cs typeface="Times New Roman" pitchFamily="18" charset="0"/>
              </a:rPr>
              <a:t>CURRENT  TECHNOLOGICAL TRENDS AND FUTURE PROSPECTS</a:t>
            </a:r>
            <a:endParaRPr lang="en-IN" sz="2800" dirty="0"/>
          </a:p>
        </p:txBody>
      </p:sp>
      <p:sp>
        <p:nvSpPr>
          <p:cNvPr id="4" name="Date Placeholder 3"/>
          <p:cNvSpPr>
            <a:spLocks noGrp="1"/>
          </p:cNvSpPr>
          <p:nvPr>
            <p:ph type="dt" sz="half" idx="10"/>
          </p:nvPr>
        </p:nvSpPr>
        <p:spPr/>
        <p:txBody>
          <a:bodyPr/>
          <a:lstStyle/>
          <a:p>
            <a:fld id="{C69CD747-ECBF-49EE-B47D-3D49BEC6F3C1}"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21</a:t>
            </a:fld>
            <a:endParaRPr lang="en-IN"/>
          </a:p>
        </p:txBody>
      </p:sp>
      <p:sp>
        <p:nvSpPr>
          <p:cNvPr id="3" name="Content Placeholder 2">
            <a:extLst>
              <a:ext uri="{FF2B5EF4-FFF2-40B4-BE49-F238E27FC236}">
                <a16:creationId xmlns:a16="http://schemas.microsoft.com/office/drawing/2014/main" id="{32EBFB51-33A6-454A-A81F-CB76F571856D}"/>
              </a:ext>
            </a:extLst>
          </p:cNvPr>
          <p:cNvSpPr>
            <a:spLocks noGrp="1"/>
          </p:cNvSpPr>
          <p:nvPr>
            <p:ph sz="quarter" idx="4294967295"/>
          </p:nvPr>
        </p:nvSpPr>
        <p:spPr>
          <a:xfrm>
            <a:off x="0" y="1447800"/>
            <a:ext cx="9144000" cy="4572000"/>
          </a:xfrm>
        </p:spPr>
        <p:txBody>
          <a:bodyPr/>
          <a:lstStyle/>
          <a:p>
            <a:pPr>
              <a:buNone/>
            </a:pPr>
            <a:r>
              <a:rPr lang="en-IN" b="1" dirty="0">
                <a:latin typeface="Times New Roman" pitchFamily="18" charset="0"/>
                <a:cs typeface="Times New Roman" pitchFamily="18" charset="0"/>
              </a:rPr>
              <a:t>IoT and artificial Intelligence</a:t>
            </a:r>
          </a:p>
          <a:p>
            <a:pPr marL="442913" indent="0" algn="just">
              <a:buNone/>
            </a:pPr>
            <a:r>
              <a:rPr lang="en-IN" dirty="0">
                <a:latin typeface="Times New Roman" pitchFamily="18" charset="0"/>
                <a:cs typeface="Times New Roman" pitchFamily="18" charset="0"/>
              </a:rPr>
              <a:t>R</a:t>
            </a:r>
            <a:r>
              <a:rPr lang="en-US" dirty="0" err="1">
                <a:latin typeface="Times New Roman" pitchFamily="18" charset="0"/>
                <a:cs typeface="Times New Roman" pitchFamily="18" charset="0"/>
              </a:rPr>
              <a:t>eview</a:t>
            </a:r>
            <a:r>
              <a:rPr lang="en-US" dirty="0">
                <a:latin typeface="Times New Roman" pitchFamily="18" charset="0"/>
                <a:cs typeface="Times New Roman" pitchFamily="18" charset="0"/>
              </a:rPr>
              <a:t> and analyzes the data we’ve collected to find patterns or similarities that can be learned from so that better decisions can be made.</a:t>
            </a:r>
          </a:p>
          <a:p>
            <a:pPr algn="just">
              <a:buNone/>
            </a:pPr>
            <a:r>
              <a:rPr lang="en-IN" b="1" dirty="0">
                <a:latin typeface="Times New Roman" pitchFamily="18" charset="0"/>
                <a:cs typeface="Times New Roman" pitchFamily="18" charset="0"/>
              </a:rPr>
              <a:t>IoT and Connectivity</a:t>
            </a:r>
          </a:p>
          <a:p>
            <a:pPr marL="900113" indent="-457200" algn="just">
              <a:buNone/>
            </a:pPr>
            <a:r>
              <a:rPr lang="en-US" dirty="0">
                <a:latin typeface="Times New Roman" pitchFamily="18" charset="0"/>
                <a:cs typeface="Times New Roman" pitchFamily="18" charset="0"/>
              </a:rPr>
              <a:t>  Wi-Fi, Bluetooth, Low Power Wi-Fi, Wi-Max, regular Ethernet, Long Term Evolution (LTE) and the recent promising technology of Li-Fi</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4741342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445" y="1698615"/>
            <a:ext cx="6131076"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IoT</a:t>
            </a:r>
            <a:r>
              <a:rPr lang="en-US" dirty="0"/>
              <a:t> Applications : Intelligent Home</a:t>
            </a:r>
          </a:p>
        </p:txBody>
      </p:sp>
    </p:spTree>
    <p:extLst>
      <p:ext uri="{BB962C8B-B14F-4D97-AF65-F5344CB8AC3E}">
        <p14:creationId xmlns:p14="http://schemas.microsoft.com/office/powerpoint/2010/main" val="744724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8BFE-12EA-4CFB-881C-24C5C8EC0A74}"/>
              </a:ext>
            </a:extLst>
          </p:cNvPr>
          <p:cNvSpPr>
            <a:spLocks noGrp="1"/>
          </p:cNvSpPr>
          <p:nvPr>
            <p:ph type="title"/>
          </p:nvPr>
        </p:nvSpPr>
        <p:spPr/>
        <p:txBody>
          <a:bodyPr>
            <a:normAutofit fontScale="90000"/>
          </a:bodyPr>
          <a:lstStyle/>
          <a:p>
            <a:br>
              <a:rPr lang="en-IN" sz="2800" b="1" dirty="0"/>
            </a:br>
            <a:br>
              <a:rPr lang="en-IN" sz="2800" b="1" dirty="0"/>
            </a:br>
            <a:br>
              <a:rPr lang="en-IN" sz="2800" b="1" dirty="0"/>
            </a:br>
            <a:br>
              <a:rPr lang="en-IN" sz="2800" b="1" dirty="0"/>
            </a:br>
            <a:r>
              <a:rPr lang="en-IN" sz="3100" b="1" dirty="0">
                <a:latin typeface="Times New Roman" panose="02020603050405020304" pitchFamily="18" charset="0"/>
                <a:cs typeface="Times New Roman" panose="02020603050405020304" pitchFamily="18" charset="0"/>
              </a:rPr>
              <a:t>SMART WATCH</a:t>
            </a:r>
            <a:br>
              <a:rPr lang="en-IN" dirty="0"/>
            </a:br>
            <a:endParaRPr lang="en-IN" dirty="0"/>
          </a:p>
        </p:txBody>
      </p:sp>
      <p:sp>
        <p:nvSpPr>
          <p:cNvPr id="5" name="Date Placeholder 4"/>
          <p:cNvSpPr>
            <a:spLocks noGrp="1"/>
          </p:cNvSpPr>
          <p:nvPr>
            <p:ph type="dt" sz="half" idx="10"/>
          </p:nvPr>
        </p:nvSpPr>
        <p:spPr/>
        <p:txBody>
          <a:bodyPr/>
          <a:lstStyle/>
          <a:p>
            <a:fld id="{87BFE76B-47F6-4154-9F6A-96D370826546}" type="datetime1">
              <a:rPr lang="en-IN" smtClean="0"/>
              <a:pPr/>
              <a:t>21-07-2021</a:t>
            </a:fld>
            <a:endParaRPr lang="en-IN"/>
          </a:p>
        </p:txBody>
      </p:sp>
      <p:sp>
        <p:nvSpPr>
          <p:cNvPr id="6" name="Slide Number Placeholder 5"/>
          <p:cNvSpPr>
            <a:spLocks noGrp="1"/>
          </p:cNvSpPr>
          <p:nvPr>
            <p:ph type="sldNum" sz="quarter" idx="12"/>
          </p:nvPr>
        </p:nvSpPr>
        <p:spPr/>
        <p:txBody>
          <a:bodyPr/>
          <a:lstStyle/>
          <a:p>
            <a:fld id="{3D9609EE-0704-459D-8F17-DAC89C82A016}" type="slidenum">
              <a:rPr lang="en-IN" smtClean="0"/>
              <a:pPr/>
              <a:t>23</a:t>
            </a:fld>
            <a:endParaRPr lang="en-IN"/>
          </a:p>
        </p:txBody>
      </p:sp>
      <p:pic>
        <p:nvPicPr>
          <p:cNvPr id="4" name="Content Placeholder 3">
            <a:extLst>
              <a:ext uri="{FF2B5EF4-FFF2-40B4-BE49-F238E27FC236}">
                <a16:creationId xmlns:a16="http://schemas.microsoft.com/office/drawing/2014/main" id="{AF2E52A7-3513-465D-A13D-246AAC86720A}"/>
              </a:ext>
            </a:extLst>
          </p:cNvPr>
          <p:cNvPicPr>
            <a:picLocks noGrp="1" noChangeAspect="1"/>
          </p:cNvPicPr>
          <p:nvPr>
            <p:ph sz="quarter" idx="4294967295"/>
          </p:nvPr>
        </p:nvPicPr>
        <p:blipFill>
          <a:blip r:embed="rId2"/>
          <a:stretch>
            <a:fillRect/>
          </a:stretch>
        </p:blipFill>
        <p:spPr>
          <a:xfrm>
            <a:off x="1349017" y="1714500"/>
            <a:ext cx="6096000" cy="3429000"/>
          </a:xfrm>
          <a:prstGeom prst="rect">
            <a:avLst/>
          </a:prstGeom>
        </p:spPr>
      </p:pic>
    </p:spTree>
    <p:extLst>
      <p:ext uri="{BB962C8B-B14F-4D97-AF65-F5344CB8AC3E}">
        <p14:creationId xmlns:p14="http://schemas.microsoft.com/office/powerpoint/2010/main" val="21179355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75967" y="857251"/>
            <a:ext cx="8475250" cy="514349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 y="854537"/>
            <a:ext cx="8469983" cy="514892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 y="828869"/>
            <a:ext cx="8434632" cy="520026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 y="853751"/>
            <a:ext cx="8491193" cy="5150498"/>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1084" y="857250"/>
            <a:ext cx="8491578" cy="51435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 y="868930"/>
            <a:ext cx="8441703" cy="5120141"/>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0" r="-8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44A4-F948-494F-AF66-1925A06C84F5}"/>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F1740DDA-0D3B-4A16-85A1-F78652E91E9B}"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a:t>
            </a:fld>
            <a:endParaRPr lang="en-IN"/>
          </a:p>
        </p:txBody>
      </p:sp>
      <p:sp>
        <p:nvSpPr>
          <p:cNvPr id="3" name="Content Placeholder 2">
            <a:extLst>
              <a:ext uri="{FF2B5EF4-FFF2-40B4-BE49-F238E27FC236}">
                <a16:creationId xmlns:a16="http://schemas.microsoft.com/office/drawing/2014/main" id="{631A38F8-14BC-478E-9486-E905814301A1}"/>
              </a:ext>
            </a:extLst>
          </p:cNvPr>
          <p:cNvSpPr>
            <a:spLocks noGrp="1"/>
          </p:cNvSpPr>
          <p:nvPr>
            <p:ph sz="quarter" idx="4294967295"/>
          </p:nvPr>
        </p:nvSpPr>
        <p:spPr>
          <a:xfrm>
            <a:off x="146304" y="1447800"/>
            <a:ext cx="8997696" cy="4572000"/>
          </a:xfrm>
        </p:spPr>
        <p:txBody>
          <a:bodyPr/>
          <a:lstStyle/>
          <a:p>
            <a:pPr algn="just">
              <a:buFont typeface="Wingdings" panose="05000000000000000000" pitchFamily="2" charset="2"/>
              <a:buChar char="Ø"/>
            </a:pPr>
            <a:r>
              <a:rPr lang="en-US" dirty="0">
                <a:latin typeface="Times New Roman" pitchFamily="18" charset="0"/>
                <a:cs typeface="Times New Roman" pitchFamily="18" charset="0"/>
              </a:rPr>
              <a:t>The "things" that make up the emerging "Internet of Things" range from tractors to thermostats to shipping containers.</a:t>
            </a:r>
          </a:p>
          <a:p>
            <a:pPr algn="just">
              <a:buFont typeface="Wingdings" panose="05000000000000000000" pitchFamily="2" charset="2"/>
              <a:buChar char="Ø"/>
            </a:pPr>
            <a:r>
              <a:rPr lang="en-US" dirty="0">
                <a:latin typeface="Times New Roman" pitchFamily="18" charset="0"/>
                <a:cs typeface="Times New Roman" pitchFamily="18" charset="0"/>
              </a:rPr>
              <a:t>Internet of Things – The idea of physical objects communicating and interacting with each other online is referred to as the Internet of Things.</a:t>
            </a:r>
          </a:p>
          <a:p>
            <a:pPr algn="just">
              <a:buFont typeface="Wingdings" panose="05000000000000000000" pitchFamily="2" charset="2"/>
              <a:buChar char="Ø"/>
            </a:pPr>
            <a:r>
              <a:rPr lang="en-US" dirty="0">
                <a:latin typeface="Times New Roman" pitchFamily="18" charset="0"/>
                <a:cs typeface="Times New Roman" pitchFamily="18" charset="0"/>
              </a:rPr>
              <a:t>It is a network of physical objects or things sending, receiving, or communicating using the internet or other communication technologies.</a:t>
            </a:r>
          </a:p>
          <a:p>
            <a:pPr>
              <a:buNone/>
            </a:pPr>
            <a:endParaRPr lang="en-IN" dirty="0"/>
          </a:p>
        </p:txBody>
      </p:sp>
    </p:spTree>
    <p:extLst>
      <p:ext uri="{BB962C8B-B14F-4D97-AF65-F5344CB8AC3E}">
        <p14:creationId xmlns:p14="http://schemas.microsoft.com/office/powerpoint/2010/main" val="1088896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 y="841310"/>
            <a:ext cx="8505333" cy="517538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 y="857250"/>
            <a:ext cx="8491195" cy="51435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9017" y="852169"/>
            <a:ext cx="8453897" cy="5148581"/>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77" y="2214709"/>
            <a:ext cx="8759869" cy="3394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IoT</a:t>
            </a:r>
            <a:r>
              <a:rPr lang="en-US" dirty="0"/>
              <a:t> Applications : Transportation</a:t>
            </a:r>
          </a:p>
        </p:txBody>
      </p:sp>
    </p:spTree>
    <p:extLst>
      <p:ext uri="{BB962C8B-B14F-4D97-AF65-F5344CB8AC3E}">
        <p14:creationId xmlns:p14="http://schemas.microsoft.com/office/powerpoint/2010/main" val="3894035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Applications : (BMTC)Transportation</a:t>
            </a:r>
          </a:p>
        </p:txBody>
      </p:sp>
      <p:pic>
        <p:nvPicPr>
          <p:cNvPr id="1026" name="Picture 2" descr="C:\Users\Dr.Kayarvizhy\Downloads\2016-05-25-PHOTO-00000096.jpg"/>
          <p:cNvPicPr>
            <a:picLocks noChangeAspect="1" noChangeArrowheads="1"/>
          </p:cNvPicPr>
          <p:nvPr/>
        </p:nvPicPr>
        <p:blipFill>
          <a:blip r:embed="rId2"/>
          <a:srcRect/>
          <a:stretch>
            <a:fillRect/>
          </a:stretch>
        </p:blipFill>
        <p:spPr bwMode="auto">
          <a:xfrm>
            <a:off x="2939143" y="1448262"/>
            <a:ext cx="5359037" cy="4447474"/>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8D79-C7AB-47F2-8619-8FDFA399104B}"/>
              </a:ext>
            </a:extLst>
          </p:cNvPr>
          <p:cNvSpPr>
            <a:spLocks noGrp="1"/>
          </p:cNvSpPr>
          <p:nvPr>
            <p:ph type="title"/>
          </p:nvPr>
        </p:nvSpPr>
        <p:spPr/>
        <p:txBody>
          <a:bodyPr/>
          <a:lstStyle/>
          <a:p>
            <a:endParaRPr lang="en-IN"/>
          </a:p>
        </p:txBody>
      </p:sp>
      <p:sp>
        <p:nvSpPr>
          <p:cNvPr id="5" name="Date Placeholder 4"/>
          <p:cNvSpPr>
            <a:spLocks noGrp="1"/>
          </p:cNvSpPr>
          <p:nvPr>
            <p:ph type="dt" sz="half" idx="10"/>
          </p:nvPr>
        </p:nvSpPr>
        <p:spPr/>
        <p:txBody>
          <a:bodyPr/>
          <a:lstStyle/>
          <a:p>
            <a:fld id="{525A84FD-5FE9-4FF3-A4B1-7E6CB481D32D}" type="datetime1">
              <a:rPr lang="en-IN" smtClean="0"/>
              <a:pPr/>
              <a:t>21-07-2021</a:t>
            </a:fld>
            <a:endParaRPr lang="en-IN"/>
          </a:p>
        </p:txBody>
      </p:sp>
      <p:sp>
        <p:nvSpPr>
          <p:cNvPr id="6" name="Slide Number Placeholder 5"/>
          <p:cNvSpPr>
            <a:spLocks noGrp="1"/>
          </p:cNvSpPr>
          <p:nvPr>
            <p:ph type="sldNum" sz="quarter" idx="12"/>
          </p:nvPr>
        </p:nvSpPr>
        <p:spPr/>
        <p:txBody>
          <a:bodyPr/>
          <a:lstStyle/>
          <a:p>
            <a:fld id="{3D9609EE-0704-459D-8F17-DAC89C82A016}" type="slidenum">
              <a:rPr lang="en-IN" smtClean="0"/>
              <a:pPr/>
              <a:t>35</a:t>
            </a:fld>
            <a:endParaRPr lang="en-IN"/>
          </a:p>
        </p:txBody>
      </p:sp>
      <p:pic>
        <p:nvPicPr>
          <p:cNvPr id="4" name="Content Placeholder 3">
            <a:extLst>
              <a:ext uri="{FF2B5EF4-FFF2-40B4-BE49-F238E27FC236}">
                <a16:creationId xmlns:a16="http://schemas.microsoft.com/office/drawing/2014/main" id="{CF1B4B0E-BA80-4122-9BB6-175CD92EB283}"/>
              </a:ext>
            </a:extLst>
          </p:cNvPr>
          <p:cNvPicPr>
            <a:picLocks noGrp="1" noChangeAspect="1"/>
          </p:cNvPicPr>
          <p:nvPr>
            <p:ph sz="quarter" idx="4294967295"/>
          </p:nvPr>
        </p:nvPicPr>
        <p:blipFill>
          <a:blip r:embed="rId2"/>
          <a:stretch>
            <a:fillRect/>
          </a:stretch>
        </p:blipFill>
        <p:spPr>
          <a:xfrm>
            <a:off x="2165350" y="1417638"/>
            <a:ext cx="5245100" cy="4572000"/>
          </a:xfrm>
          <a:prstGeom prst="rect">
            <a:avLst/>
          </a:prstGeom>
        </p:spPr>
      </p:pic>
    </p:spTree>
    <p:extLst>
      <p:ext uri="{BB962C8B-B14F-4D97-AF65-F5344CB8AC3E}">
        <p14:creationId xmlns:p14="http://schemas.microsoft.com/office/powerpoint/2010/main" val="31901406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F136-A24E-4EEF-A585-E8B9E388C159}"/>
              </a:ext>
            </a:extLst>
          </p:cNvPr>
          <p:cNvSpPr>
            <a:spLocks noGrp="1"/>
          </p:cNvSpPr>
          <p:nvPr>
            <p:ph type="title"/>
          </p:nvPr>
        </p:nvSpPr>
        <p:spPr/>
        <p:txBody>
          <a:bodyPr>
            <a:normAutofit fontScale="90000"/>
          </a:bodyPr>
          <a:lstStyle/>
          <a:p>
            <a:br>
              <a:rPr lang="en-US" dirty="0"/>
            </a:br>
            <a:br>
              <a:rPr lang="en-US" dirty="0"/>
            </a:br>
            <a:r>
              <a:rPr lang="en-US" sz="2800" b="1" dirty="0">
                <a:solidFill>
                  <a:schemeClr val="tx1"/>
                </a:solidFill>
                <a:latin typeface="Times New Roman" pitchFamily="18" charset="0"/>
                <a:cs typeface="Times New Roman" pitchFamily="18" charset="0"/>
              </a:rPr>
              <a:t>EVOLUTION OF IOT AND BUSINESS SCOPE</a:t>
            </a:r>
            <a:endParaRPr lang="en-IN" sz="28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F59C45F-62C3-4405-804A-B67EA40B0709}"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36</a:t>
            </a:fld>
            <a:endParaRPr lang="en-IN"/>
          </a:p>
        </p:txBody>
      </p:sp>
      <p:sp>
        <p:nvSpPr>
          <p:cNvPr id="3" name="Content Placeholder 2">
            <a:extLst>
              <a:ext uri="{FF2B5EF4-FFF2-40B4-BE49-F238E27FC236}">
                <a16:creationId xmlns:a16="http://schemas.microsoft.com/office/drawing/2014/main" id="{60946DAA-94BE-4ADD-AFF2-8578E2A70CCF}"/>
              </a:ext>
            </a:extLst>
          </p:cNvPr>
          <p:cNvSpPr>
            <a:spLocks noGrp="1"/>
          </p:cNvSpPr>
          <p:nvPr>
            <p:ph sz="quarter" idx="4294967295"/>
          </p:nvPr>
        </p:nvSpPr>
        <p:spPr>
          <a:xfrm>
            <a:off x="146304" y="1447800"/>
            <a:ext cx="8997696" cy="4572000"/>
          </a:xfrm>
        </p:spPr>
        <p:txBody>
          <a:bodyPr>
            <a:normAutofit/>
          </a:bodyPr>
          <a:lstStyle/>
          <a:p>
            <a:pPr algn="just">
              <a:buFont typeface="Wingdings" pitchFamily="2" charset="2"/>
              <a:buChar char="Ø"/>
            </a:pPr>
            <a:r>
              <a:rPr lang="en-US" sz="2400" dirty="0">
                <a:latin typeface="Times New Roman" pitchFamily="18" charset="0"/>
                <a:cs typeface="Times New Roman" pitchFamily="18" charset="0"/>
              </a:rPr>
              <a:t>The term “Internet of Things” (IoT) was first used in 1999 by British technology pioneer Kevin Ashton to describe a system in which objects in the physical world could be connected to the Internet by sensors.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9819939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EB06-A6C6-4A47-B9D3-49C7D91C92E2}"/>
              </a:ext>
            </a:extLst>
          </p:cNvPr>
          <p:cNvSpPr>
            <a:spLocks noGrp="1"/>
          </p:cNvSpPr>
          <p:nvPr>
            <p:ph type="title"/>
          </p:nvPr>
        </p:nvSpPr>
        <p:spPr/>
        <p:txBody>
          <a:bodyPr/>
          <a:lstStyle/>
          <a:p>
            <a:pPr algn="ctr"/>
            <a:r>
              <a:rPr lang="en-GB" dirty="0">
                <a:latin typeface="Times New Roman" panose="02020603050405020304" pitchFamily="18" charset="0"/>
                <a:cs typeface="Times New Roman" panose="02020603050405020304" pitchFamily="18" charset="0"/>
              </a:rPr>
              <a:t>EVOLUTION</a:t>
            </a:r>
            <a:endParaRPr lang="en-IN" dirty="0"/>
          </a:p>
        </p:txBody>
      </p:sp>
      <p:sp>
        <p:nvSpPr>
          <p:cNvPr id="5" name="Date Placeholder 4"/>
          <p:cNvSpPr>
            <a:spLocks noGrp="1"/>
          </p:cNvSpPr>
          <p:nvPr>
            <p:ph type="dt" sz="half" idx="10"/>
          </p:nvPr>
        </p:nvSpPr>
        <p:spPr/>
        <p:txBody>
          <a:bodyPr/>
          <a:lstStyle/>
          <a:p>
            <a:fld id="{494542FB-7B22-4AA4-BDD9-33A0DB5BEC1A}" type="datetime1">
              <a:rPr lang="en-IN" smtClean="0"/>
              <a:pPr/>
              <a:t>21-07-2021</a:t>
            </a:fld>
            <a:endParaRPr lang="en-IN"/>
          </a:p>
        </p:txBody>
      </p:sp>
      <p:sp>
        <p:nvSpPr>
          <p:cNvPr id="6" name="Slide Number Placeholder 5"/>
          <p:cNvSpPr>
            <a:spLocks noGrp="1"/>
          </p:cNvSpPr>
          <p:nvPr>
            <p:ph type="sldNum" sz="quarter" idx="12"/>
          </p:nvPr>
        </p:nvSpPr>
        <p:spPr/>
        <p:txBody>
          <a:bodyPr/>
          <a:lstStyle/>
          <a:p>
            <a:fld id="{3D9609EE-0704-459D-8F17-DAC89C82A016}" type="slidenum">
              <a:rPr lang="en-IN" smtClean="0"/>
              <a:pPr/>
              <a:t>37</a:t>
            </a:fld>
            <a:endParaRPr lang="en-IN"/>
          </a:p>
        </p:txBody>
      </p:sp>
      <p:pic>
        <p:nvPicPr>
          <p:cNvPr id="4" name="Content Placeholder 3">
            <a:extLst>
              <a:ext uri="{FF2B5EF4-FFF2-40B4-BE49-F238E27FC236}">
                <a16:creationId xmlns:a16="http://schemas.microsoft.com/office/drawing/2014/main" id="{FDC08F40-CC83-49CC-8BBD-05EA16042281}"/>
              </a:ext>
            </a:extLst>
          </p:cNvPr>
          <p:cNvPicPr>
            <a:picLocks noGrp="1" noChangeAspect="1"/>
          </p:cNvPicPr>
          <p:nvPr>
            <p:ph sz="quarter" idx="4294967295"/>
          </p:nvPr>
        </p:nvPicPr>
        <p:blipFill>
          <a:blip r:embed="rId2"/>
          <a:stretch>
            <a:fillRect/>
          </a:stretch>
        </p:blipFill>
        <p:spPr>
          <a:xfrm>
            <a:off x="1691680" y="2132856"/>
            <a:ext cx="5972175" cy="3152775"/>
          </a:xfrm>
          <a:prstGeom prst="rect">
            <a:avLst/>
          </a:prstGeom>
        </p:spPr>
      </p:pic>
    </p:spTree>
    <p:extLst>
      <p:ext uri="{BB962C8B-B14F-4D97-AF65-F5344CB8AC3E}">
        <p14:creationId xmlns:p14="http://schemas.microsoft.com/office/powerpoint/2010/main" val="16106627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3EF0-C60B-42D0-8CEE-CFC8A3A3C71B}"/>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EVOLUTION</a:t>
            </a:r>
            <a:endParaRPr lang="en-IN"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38</a:t>
            </a:fld>
            <a:endParaRPr lang="en-IN"/>
          </a:p>
        </p:txBody>
      </p:sp>
      <p:pic>
        <p:nvPicPr>
          <p:cNvPr id="8" name="Content Placeholder 7" descr="timeline-of-iot.png"/>
          <p:cNvPicPr>
            <a:picLocks noGrp="1" noChangeAspect="1"/>
          </p:cNvPicPr>
          <p:nvPr>
            <p:ph sz="quarter" idx="4294967295"/>
          </p:nvPr>
        </p:nvPicPr>
        <p:blipFill>
          <a:blip r:embed="rId2" cstate="print"/>
          <a:stretch>
            <a:fillRect/>
          </a:stretch>
        </p:blipFill>
        <p:spPr>
          <a:xfrm>
            <a:off x="2843809" y="1518444"/>
            <a:ext cx="3072804" cy="4572000"/>
          </a:xfr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7203-31B8-4979-BAD7-6F2DDAE2ADF1}"/>
              </a:ext>
            </a:extLst>
          </p:cNvPr>
          <p:cNvSpPr>
            <a:spLocks noGrp="1"/>
          </p:cNvSpPr>
          <p:nvPr>
            <p:ph type="title"/>
          </p:nvPr>
        </p:nvSpPr>
        <p:spPr/>
        <p:txBody>
          <a:bodyPr>
            <a:normAutofit fontScale="90000"/>
          </a:bodyPr>
          <a:lstStyle/>
          <a:p>
            <a:br>
              <a:rPr lang="en-US" dirty="0"/>
            </a:br>
            <a:r>
              <a:rPr lang="en-IN" sz="3200" b="1" dirty="0">
                <a:latin typeface="Times New Roman" pitchFamily="18" charset="0"/>
                <a:cs typeface="Times New Roman" pitchFamily="18" charset="0"/>
              </a:rPr>
              <a:t>IoT - Evolution</a:t>
            </a:r>
          </a:p>
        </p:txBody>
      </p:sp>
      <p:sp>
        <p:nvSpPr>
          <p:cNvPr id="4" name="Date Placeholder 3"/>
          <p:cNvSpPr>
            <a:spLocks noGrp="1"/>
          </p:cNvSpPr>
          <p:nvPr>
            <p:ph type="dt" sz="half" idx="10"/>
          </p:nvPr>
        </p:nvSpPr>
        <p:spPr/>
        <p:txBody>
          <a:bodyPr/>
          <a:lstStyle/>
          <a:p>
            <a:fld id="{AAB4BE82-CC5C-4853-AF72-4636FB15DAE3}"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39</a:t>
            </a:fld>
            <a:endParaRPr lang="en-IN"/>
          </a:p>
        </p:txBody>
      </p:sp>
      <p:sp>
        <p:nvSpPr>
          <p:cNvPr id="3" name="Content Placeholder 2">
            <a:extLst>
              <a:ext uri="{FF2B5EF4-FFF2-40B4-BE49-F238E27FC236}">
                <a16:creationId xmlns:a16="http://schemas.microsoft.com/office/drawing/2014/main" id="{D88A3B13-24FA-44A2-AD07-E885BC7323D2}"/>
              </a:ext>
            </a:extLst>
          </p:cNvPr>
          <p:cNvSpPr>
            <a:spLocks noGrp="1"/>
          </p:cNvSpPr>
          <p:nvPr>
            <p:ph sz="quarter" idx="4294967295"/>
          </p:nvPr>
        </p:nvSpPr>
        <p:spPr>
          <a:xfrm>
            <a:off x="146304" y="1447800"/>
            <a:ext cx="8997696" cy="4572000"/>
          </a:xfrm>
        </p:spPr>
        <p:txBody>
          <a:bodyPr>
            <a:normAutofit fontScale="92500" lnSpcReduction="10000"/>
          </a:bodyPr>
          <a:lstStyle/>
          <a:p>
            <a:pPr algn="just">
              <a:buFont typeface="Wingdings" pitchFamily="2" charset="2"/>
              <a:buChar char="Ø"/>
            </a:pPr>
            <a:r>
              <a:rPr lang="en-US" dirty="0"/>
              <a:t> </a:t>
            </a:r>
            <a:r>
              <a:rPr lang="en-US" sz="2600" dirty="0">
                <a:latin typeface="Times New Roman" pitchFamily="18" charset="0"/>
                <a:cs typeface="Times New Roman" pitchFamily="18" charset="0"/>
              </a:rPr>
              <a:t>Ubiquitous Connectivity—Low–cost, high–speed, pervasive network connectivity, especially through licensed and unlicensed wireless services and technology, makes almost everything “connectable’’.</a:t>
            </a:r>
          </a:p>
          <a:p>
            <a:pPr algn="just">
              <a:buFont typeface="Wingdings" pitchFamily="2" charset="2"/>
              <a:buChar char="Ø"/>
            </a:pPr>
            <a:r>
              <a:rPr lang="en-US" sz="2600" dirty="0">
                <a:latin typeface="Times New Roman" pitchFamily="18" charset="0"/>
                <a:cs typeface="Times New Roman" pitchFamily="18" charset="0"/>
              </a:rPr>
              <a:t> Widespread adoption of IP–based networking— IP has become the dominant global standard for networking, providing a well–defined and widely implemented platform of software and tools that can be incorporated into a broad range of devices easily and inexpensively. </a:t>
            </a:r>
          </a:p>
          <a:p>
            <a:pPr algn="just">
              <a:buFont typeface="Wingdings" pitchFamily="2" charset="2"/>
              <a:buChar char="Ø"/>
            </a:pPr>
            <a:r>
              <a:rPr lang="en-US" sz="2600" dirty="0">
                <a:latin typeface="Times New Roman" pitchFamily="18" charset="0"/>
                <a:cs typeface="Times New Roman" pitchFamily="18" charset="0"/>
              </a:rPr>
              <a:t>Miniaturization— Manufacturing advances allow cutting-edge computing and communications technology to be incorporated into very small objects. Coupled with greater computing economics, this has fueled the advancement of small and inexpensive sensor devices, which drive many IoT applications. </a:t>
            </a:r>
          </a:p>
          <a:p>
            <a:endParaRPr lang="en-IN" dirty="0"/>
          </a:p>
        </p:txBody>
      </p:sp>
    </p:spTree>
    <p:extLst>
      <p:ext uri="{BB962C8B-B14F-4D97-AF65-F5344CB8AC3E}">
        <p14:creationId xmlns:p14="http://schemas.microsoft.com/office/powerpoint/2010/main" val="2006388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6E1D-58AE-4FA0-9CDD-7D26114C56B1}"/>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693E6A61-2DE4-4766-B9B9-BEA1115D73AF}" type="datetime1">
              <a:rPr lang="en-IN" smtClean="0"/>
              <a:pPr/>
              <a:t>21-07-2021</a:t>
            </a:fld>
            <a:endParaRPr lang="en-IN"/>
          </a:p>
        </p:txBody>
      </p:sp>
      <p:sp>
        <p:nvSpPr>
          <p:cNvPr id="6" name="Slide Number Placeholder 5"/>
          <p:cNvSpPr>
            <a:spLocks noGrp="1"/>
          </p:cNvSpPr>
          <p:nvPr>
            <p:ph type="sldNum" sz="quarter" idx="12"/>
          </p:nvPr>
        </p:nvSpPr>
        <p:spPr/>
        <p:txBody>
          <a:bodyPr/>
          <a:lstStyle/>
          <a:p>
            <a:fld id="{3D9609EE-0704-459D-8F17-DAC89C82A016}" type="slidenum">
              <a:rPr lang="en-IN" smtClean="0"/>
              <a:pPr/>
              <a:t>4</a:t>
            </a:fld>
            <a:endParaRPr lang="en-IN"/>
          </a:p>
        </p:txBody>
      </p:sp>
      <p:pic>
        <p:nvPicPr>
          <p:cNvPr id="5" name="Content Placeholder 4">
            <a:extLst>
              <a:ext uri="{FF2B5EF4-FFF2-40B4-BE49-F238E27FC236}">
                <a16:creationId xmlns:a16="http://schemas.microsoft.com/office/drawing/2014/main" id="{DE42A571-9256-4C2B-9318-229C3BAA96D6}"/>
              </a:ext>
            </a:extLst>
          </p:cNvPr>
          <p:cNvPicPr>
            <a:picLocks noGrp="1" noChangeAspect="1"/>
          </p:cNvPicPr>
          <p:nvPr>
            <p:ph sz="quarter" idx="4294967295"/>
          </p:nvPr>
        </p:nvPicPr>
        <p:blipFill>
          <a:blip r:embed="rId2"/>
          <a:stretch>
            <a:fillRect/>
          </a:stretch>
        </p:blipFill>
        <p:spPr>
          <a:xfrm>
            <a:off x="146304" y="1447800"/>
            <a:ext cx="8997696" cy="4572000"/>
          </a:xfrm>
        </p:spPr>
      </p:pic>
    </p:spTree>
    <p:extLst>
      <p:ext uri="{BB962C8B-B14F-4D97-AF65-F5344CB8AC3E}">
        <p14:creationId xmlns:p14="http://schemas.microsoft.com/office/powerpoint/2010/main" val="40372192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B2C-C853-4BFC-ACCE-9421AAA28167}"/>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013970A-F674-4E1F-80A7-D7B2D068D2CF}"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40</a:t>
            </a:fld>
            <a:endParaRPr lang="en-IN"/>
          </a:p>
        </p:txBody>
      </p:sp>
      <p:sp>
        <p:nvSpPr>
          <p:cNvPr id="3" name="Content Placeholder 2">
            <a:extLst>
              <a:ext uri="{FF2B5EF4-FFF2-40B4-BE49-F238E27FC236}">
                <a16:creationId xmlns:a16="http://schemas.microsoft.com/office/drawing/2014/main" id="{CBDD0258-47B3-4C4D-A286-3C76C8B47ED2}"/>
              </a:ext>
            </a:extLst>
          </p:cNvPr>
          <p:cNvSpPr>
            <a:spLocks noGrp="1"/>
          </p:cNvSpPr>
          <p:nvPr>
            <p:ph sz="quarter" idx="4294967295"/>
          </p:nvPr>
        </p:nvSpPr>
        <p:spPr>
          <a:xfrm>
            <a:off x="146304" y="1447800"/>
            <a:ext cx="8997696" cy="4572000"/>
          </a:xfrm>
        </p:spPr>
        <p:txBody>
          <a:bodyPr/>
          <a:lstStyle/>
          <a:p>
            <a:pPr algn="just">
              <a:buFont typeface="Wingdings" pitchFamily="2" charset="2"/>
              <a:buChar char="Ø"/>
            </a:pPr>
            <a:r>
              <a:rPr lang="en-US" dirty="0"/>
              <a:t> </a:t>
            </a:r>
            <a:r>
              <a:rPr lang="en-US" dirty="0">
                <a:latin typeface="Times New Roman" pitchFamily="18" charset="0"/>
                <a:cs typeface="Times New Roman" pitchFamily="18" charset="0"/>
              </a:rPr>
              <a:t>Advances in Data Analytics— New algorithms and rapid increases in computing power, data storage, and cloud services enable the aggregation, correlation, and analysis of vast quantities of data; these large and dynamic datasets provide new opportunities for extracting information and knowledge.</a:t>
            </a:r>
          </a:p>
          <a:p>
            <a:pPr algn="just">
              <a:buFont typeface="Wingdings" pitchFamily="2" charset="2"/>
              <a:buChar char="Ø"/>
            </a:pPr>
            <a:r>
              <a:rPr lang="en-US" dirty="0">
                <a:latin typeface="Times New Roman" pitchFamily="18" charset="0"/>
                <a:cs typeface="Times New Roman" pitchFamily="18" charset="0"/>
              </a:rPr>
              <a:t> Rise of Cloud Computing– Cloud computing, which leverages remote, networked computing resources to process, manage, and store data, allows small and distributed devices to interact with powerful back-end analytic and control capabilities. </a:t>
            </a:r>
          </a:p>
          <a:p>
            <a:pPr algn="just"/>
            <a:endParaRPr lang="en-IN" dirty="0"/>
          </a:p>
        </p:txBody>
      </p:sp>
    </p:spTree>
    <p:extLst>
      <p:ext uri="{BB962C8B-B14F-4D97-AF65-F5344CB8AC3E}">
        <p14:creationId xmlns:p14="http://schemas.microsoft.com/office/powerpoint/2010/main" val="19028368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2E83-585C-4CE6-9B9C-7AD6AC41CD4F}"/>
              </a:ext>
            </a:extLst>
          </p:cNvPr>
          <p:cNvSpPr>
            <a:spLocks noGrp="1"/>
          </p:cNvSpPr>
          <p:nvPr>
            <p:ph type="title"/>
          </p:nvPr>
        </p:nvSpPr>
        <p:spPr/>
        <p:txBody>
          <a:bodyPr>
            <a:normAutofit/>
          </a:bodyPr>
          <a:lstStyle/>
          <a:p>
            <a:pPr algn="ctr"/>
            <a:r>
              <a:rPr lang="en-GB" b="1" dirty="0">
                <a:latin typeface="Times New Roman" pitchFamily="18" charset="0"/>
                <a:cs typeface="Times New Roman" pitchFamily="18" charset="0"/>
              </a:rPr>
              <a:t>Business Scope </a:t>
            </a:r>
            <a:endParaRPr lang="en-IN" dirty="0"/>
          </a:p>
        </p:txBody>
      </p:sp>
      <p:sp>
        <p:nvSpPr>
          <p:cNvPr id="5" name="Date Placeholder 4"/>
          <p:cNvSpPr>
            <a:spLocks noGrp="1"/>
          </p:cNvSpPr>
          <p:nvPr>
            <p:ph type="dt" sz="half" idx="10"/>
          </p:nvPr>
        </p:nvSpPr>
        <p:spPr/>
        <p:txBody>
          <a:bodyPr/>
          <a:lstStyle/>
          <a:p>
            <a:fld id="{F527A65B-6353-4EED-817B-7FAAD23003BF}" type="datetime1">
              <a:rPr lang="en-IN" smtClean="0"/>
              <a:pPr/>
              <a:t>21-07-2021</a:t>
            </a:fld>
            <a:endParaRPr lang="en-IN"/>
          </a:p>
        </p:txBody>
      </p:sp>
      <p:sp>
        <p:nvSpPr>
          <p:cNvPr id="6" name="Slide Number Placeholder 5"/>
          <p:cNvSpPr>
            <a:spLocks noGrp="1"/>
          </p:cNvSpPr>
          <p:nvPr>
            <p:ph type="sldNum" sz="quarter" idx="12"/>
          </p:nvPr>
        </p:nvSpPr>
        <p:spPr/>
        <p:txBody>
          <a:bodyPr/>
          <a:lstStyle/>
          <a:p>
            <a:fld id="{3D9609EE-0704-459D-8F17-DAC89C82A016}" type="slidenum">
              <a:rPr lang="en-IN" smtClean="0"/>
              <a:pPr/>
              <a:t>41</a:t>
            </a:fld>
            <a:endParaRPr lang="en-IN"/>
          </a:p>
        </p:txBody>
      </p:sp>
      <p:pic>
        <p:nvPicPr>
          <p:cNvPr id="4" name="Content Placeholder 3">
            <a:extLst>
              <a:ext uri="{FF2B5EF4-FFF2-40B4-BE49-F238E27FC236}">
                <a16:creationId xmlns:a16="http://schemas.microsoft.com/office/drawing/2014/main" id="{44FF4AD8-496C-4095-BE82-DA3414B73C30}"/>
              </a:ext>
            </a:extLst>
          </p:cNvPr>
          <p:cNvPicPr>
            <a:picLocks noGrp="1" noChangeAspect="1"/>
          </p:cNvPicPr>
          <p:nvPr>
            <p:ph sz="quarter" idx="4294967295"/>
          </p:nvPr>
        </p:nvPicPr>
        <p:blipFill>
          <a:blip r:embed="rId2"/>
          <a:stretch>
            <a:fillRect/>
          </a:stretch>
        </p:blipFill>
        <p:spPr>
          <a:xfrm>
            <a:off x="1600200" y="2232791"/>
            <a:ext cx="5943600" cy="2860675"/>
          </a:xfrm>
          <a:prstGeom prst="rect">
            <a:avLst/>
          </a:prstGeom>
        </p:spPr>
      </p:pic>
    </p:spTree>
    <p:extLst>
      <p:ext uri="{BB962C8B-B14F-4D97-AF65-F5344CB8AC3E}">
        <p14:creationId xmlns:p14="http://schemas.microsoft.com/office/powerpoint/2010/main" val="26430944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FB20-6434-450B-BDEB-522C77965806}"/>
              </a:ext>
            </a:extLst>
          </p:cNvPr>
          <p:cNvSpPr>
            <a:spLocks noGrp="1"/>
          </p:cNvSpPr>
          <p:nvPr>
            <p:ph type="title"/>
          </p:nvPr>
        </p:nvSpPr>
        <p:spPr/>
        <p:txBody>
          <a:bodyPr>
            <a:normAutofit/>
          </a:bodyPr>
          <a:lstStyle/>
          <a:p>
            <a:pPr algn="ctr"/>
            <a:r>
              <a:rPr lang="en-US" b="1" dirty="0">
                <a:latin typeface="Times New Roman" pitchFamily="18" charset="0"/>
                <a:cs typeface="Times New Roman" pitchFamily="18" charset="0"/>
              </a:rPr>
              <a:t>BUSINESS SCOPE</a:t>
            </a:r>
            <a:endParaRPr lang="en-IN" dirty="0"/>
          </a:p>
        </p:txBody>
      </p:sp>
      <p:sp>
        <p:nvSpPr>
          <p:cNvPr id="4" name="Date Placeholder 3"/>
          <p:cNvSpPr>
            <a:spLocks noGrp="1"/>
          </p:cNvSpPr>
          <p:nvPr>
            <p:ph type="dt" sz="half" idx="10"/>
          </p:nvPr>
        </p:nvSpPr>
        <p:spPr/>
        <p:txBody>
          <a:bodyPr/>
          <a:lstStyle/>
          <a:p>
            <a:fld id="{E75CC072-0FF4-4DDB-84B6-D08CF48DB772}"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42</a:t>
            </a:fld>
            <a:endParaRPr lang="en-IN"/>
          </a:p>
        </p:txBody>
      </p:sp>
      <p:sp>
        <p:nvSpPr>
          <p:cNvPr id="3" name="Content Placeholder 2">
            <a:extLst>
              <a:ext uri="{FF2B5EF4-FFF2-40B4-BE49-F238E27FC236}">
                <a16:creationId xmlns:a16="http://schemas.microsoft.com/office/drawing/2014/main" id="{26071F5B-78A5-46E4-A350-156392799EFB}"/>
              </a:ext>
            </a:extLst>
          </p:cNvPr>
          <p:cNvSpPr>
            <a:spLocks noGrp="1"/>
          </p:cNvSpPr>
          <p:nvPr>
            <p:ph sz="quarter" idx="4294967295"/>
          </p:nvPr>
        </p:nvSpPr>
        <p:spPr>
          <a:xfrm>
            <a:off x="146304" y="1447800"/>
            <a:ext cx="8997696" cy="4572000"/>
          </a:xfrm>
        </p:spPr>
        <p:txBody>
          <a:bodyPr>
            <a:normAutofit lnSpcReduction="10000"/>
          </a:bodyPr>
          <a:lstStyle/>
          <a:p>
            <a:pPr>
              <a:buFont typeface="Wingdings" pitchFamily="2" charset="2"/>
              <a:buChar char="Ø"/>
            </a:pPr>
            <a:r>
              <a:rPr lang="en-US" dirty="0">
                <a:latin typeface="Times New Roman" pitchFamily="18" charset="0"/>
                <a:cs typeface="Times New Roman" pitchFamily="18" charset="0"/>
              </a:rPr>
              <a:t>Increase Business Opportunities</a:t>
            </a:r>
          </a:p>
          <a:p>
            <a:pPr algn="just">
              <a:buFont typeface="Wingdings" pitchFamily="2" charset="2"/>
              <a:buChar char="Ø"/>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IoT</a:t>
            </a:r>
            <a:r>
              <a:rPr lang="en-US" sz="2400" dirty="0">
                <a:latin typeface="Times New Roman" pitchFamily="18" charset="0"/>
                <a:cs typeface="Times New Roman" pitchFamily="18" charset="0"/>
              </a:rPr>
              <a:t>-driven innovations build strong business cases, reduce time to market and increase return on investments.</a:t>
            </a:r>
          </a:p>
          <a:p>
            <a:pPr algn="just">
              <a:buFont typeface="Wingdings" pitchFamily="2" charset="2"/>
              <a:buChar char="Ø"/>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IoT</a:t>
            </a:r>
            <a:r>
              <a:rPr lang="en-US" sz="2400" dirty="0">
                <a:latin typeface="Times New Roman" pitchFamily="18" charset="0"/>
                <a:cs typeface="Times New Roman" pitchFamily="18" charset="0"/>
              </a:rPr>
              <a:t> has the potential to transform the way consumers and businesses approach the world by leveraging the scope of the IoT beyond connectivity.</a:t>
            </a:r>
          </a:p>
          <a:p>
            <a:pPr>
              <a:buNone/>
            </a:pPr>
            <a:r>
              <a:rPr lang="en-US" b="1" dirty="0">
                <a:latin typeface="Times New Roman" pitchFamily="18" charset="0"/>
                <a:cs typeface="Times New Roman" pitchFamily="18" charset="0"/>
              </a:rPr>
              <a:t>Enhanced Asset Utilization</a:t>
            </a:r>
          </a:p>
          <a:p>
            <a:pPr algn="just">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IoT</a:t>
            </a:r>
            <a:r>
              <a:rPr lang="en-US" sz="2400" dirty="0">
                <a:latin typeface="Times New Roman" pitchFamily="18" charset="0"/>
                <a:cs typeface="Times New Roman" pitchFamily="18" charset="0"/>
              </a:rPr>
              <a:t> will improve tracking of assets (equipment, machinery, tools, etc.) using sensors and connectivity, which helps organizations benefit from real-time insights. Organizations could more easily locate issues in the assets and run preventive maintenance to improve asset utilization.</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6214047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EE4D-3485-41A0-BC5A-667CF0E5D837}"/>
              </a:ext>
            </a:extLst>
          </p:cNvPr>
          <p:cNvSpPr>
            <a:spLocks noGrp="1"/>
          </p:cNvSpPr>
          <p:nvPr>
            <p:ph type="title"/>
          </p:nvPr>
        </p:nvSpPr>
        <p:spPr/>
        <p:txBody>
          <a:bodyPr>
            <a:normAutofit/>
          </a:bodyPr>
          <a:lstStyle/>
          <a:p>
            <a:pPr algn="ctr"/>
            <a:r>
              <a:rPr lang="en-US" b="1" dirty="0">
                <a:latin typeface="Times New Roman" pitchFamily="18" charset="0"/>
                <a:cs typeface="Times New Roman" pitchFamily="18" charset="0"/>
              </a:rPr>
              <a:t>BUSINESS SCOPE</a:t>
            </a:r>
            <a:endParaRPr lang="en-IN" dirty="0"/>
          </a:p>
        </p:txBody>
      </p:sp>
      <p:sp>
        <p:nvSpPr>
          <p:cNvPr id="4" name="Date Placeholder 3"/>
          <p:cNvSpPr>
            <a:spLocks noGrp="1"/>
          </p:cNvSpPr>
          <p:nvPr>
            <p:ph type="dt" sz="half" idx="10"/>
          </p:nvPr>
        </p:nvSpPr>
        <p:spPr/>
        <p:txBody>
          <a:bodyPr/>
          <a:lstStyle/>
          <a:p>
            <a:fld id="{49F28394-F597-4DF8-93B5-D9E2364A3F55}"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43</a:t>
            </a:fld>
            <a:endParaRPr lang="en-IN"/>
          </a:p>
        </p:txBody>
      </p:sp>
      <p:sp>
        <p:nvSpPr>
          <p:cNvPr id="3" name="Content Placeholder 2">
            <a:extLst>
              <a:ext uri="{FF2B5EF4-FFF2-40B4-BE49-F238E27FC236}">
                <a16:creationId xmlns:a16="http://schemas.microsoft.com/office/drawing/2014/main" id="{FB3E6B47-B04F-46B7-AC0A-A3CCE664A8A6}"/>
              </a:ext>
            </a:extLst>
          </p:cNvPr>
          <p:cNvSpPr>
            <a:spLocks noGrp="1"/>
          </p:cNvSpPr>
          <p:nvPr>
            <p:ph sz="quarter" idx="4294967295"/>
          </p:nvPr>
        </p:nvSpPr>
        <p:spPr>
          <a:xfrm>
            <a:off x="0" y="1447800"/>
            <a:ext cx="9144000" cy="4572000"/>
          </a:xfrm>
        </p:spPr>
        <p:txBody>
          <a:bodyPr>
            <a:normAutofit lnSpcReduction="10000"/>
          </a:bodyPr>
          <a:lstStyle/>
          <a:p>
            <a:pPr>
              <a:buNone/>
            </a:pPr>
            <a:r>
              <a:rPr lang="en-US" b="1" dirty="0">
                <a:latin typeface="Times New Roman" pitchFamily="18" charset="0"/>
                <a:cs typeface="Times New Roman" pitchFamily="18" charset="0"/>
              </a:rPr>
              <a:t>Efficient Processes</a:t>
            </a:r>
          </a:p>
          <a:p>
            <a:pPr marL="268288" indent="0" algn="just">
              <a:buFont typeface="Wingdings" pitchFamily="2" charset="2"/>
              <a:buChar char="Ø"/>
            </a:pPr>
            <a:r>
              <a:rPr lang="en-US" sz="2400" dirty="0">
                <a:latin typeface="Times New Roman" pitchFamily="18" charset="0"/>
                <a:cs typeface="Times New Roman" pitchFamily="18" charset="0"/>
              </a:rPr>
              <a:t>IoT allow businesses to be smarter with real-time operational insights while reducing operating costs. </a:t>
            </a:r>
          </a:p>
          <a:p>
            <a:pPr marL="268288" indent="0" algn="just">
              <a:buFont typeface="Wingdings" pitchFamily="2" charset="2"/>
              <a:buChar char="Ø"/>
            </a:pPr>
            <a:r>
              <a:rPr lang="en-US" sz="2400" dirty="0">
                <a:latin typeface="Times New Roman" pitchFamily="18" charset="0"/>
                <a:cs typeface="Times New Roman" pitchFamily="18" charset="0"/>
              </a:rPr>
              <a:t>The data collected from logistics network, factory floor, and supply chain will help reduce inventory, time to market and downtime due to maintenance.</a:t>
            </a:r>
          </a:p>
          <a:p>
            <a:pPr>
              <a:buNone/>
            </a:pPr>
            <a:r>
              <a:rPr lang="en-US" b="1" dirty="0">
                <a:latin typeface="Times New Roman" pitchFamily="18" charset="0"/>
                <a:cs typeface="Times New Roman" pitchFamily="18" charset="0"/>
              </a:rPr>
              <a:t>Improved Safety and Security</a:t>
            </a:r>
          </a:p>
          <a:p>
            <a:pPr marL="268288" indent="0" algn="just">
              <a:buFont typeface="Wingdings" pitchFamily="2" charset="2"/>
              <a:buChar char="Ø"/>
            </a:pPr>
            <a:r>
              <a:rPr lang="en-US" sz="2400" dirty="0">
                <a:latin typeface="Times New Roman" pitchFamily="18" charset="0"/>
                <a:cs typeface="Times New Roman" pitchFamily="18" charset="0"/>
              </a:rPr>
              <a:t>IoT services integrated with sensors and video cameras help monitor workplace to ensure equipment safety and protect against physical threats. </a:t>
            </a:r>
          </a:p>
          <a:p>
            <a:pPr marL="268288" indent="0" algn="just">
              <a:buFont typeface="Wingdings" pitchFamily="2" charset="2"/>
              <a:buChar char="Ø"/>
            </a:pPr>
            <a:r>
              <a:rPr lang="en-US" sz="2400" dirty="0">
                <a:latin typeface="Times New Roman" pitchFamily="18" charset="0"/>
                <a:cs typeface="Times New Roman" pitchFamily="18" charset="0"/>
              </a:rPr>
              <a:t>The IoT connectivity coordinates multiple teams to resolve issues promptly.</a:t>
            </a:r>
          </a:p>
          <a:p>
            <a:endParaRPr lang="en-IN" dirty="0"/>
          </a:p>
        </p:txBody>
      </p:sp>
    </p:spTree>
    <p:extLst>
      <p:ext uri="{BB962C8B-B14F-4D97-AF65-F5344CB8AC3E}">
        <p14:creationId xmlns:p14="http://schemas.microsoft.com/office/powerpoint/2010/main" val="33378249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5465-78EC-4934-8FA5-F671FA685385}"/>
              </a:ext>
            </a:extLst>
          </p:cNvPr>
          <p:cNvSpPr>
            <a:spLocks noGrp="1"/>
          </p:cNvSpPr>
          <p:nvPr>
            <p:ph type="title"/>
          </p:nvPr>
        </p:nvSpPr>
        <p:spPr/>
        <p:txBody>
          <a:bodyPr>
            <a:normAutofit/>
          </a:bodyPr>
          <a:lstStyle/>
          <a:p>
            <a:r>
              <a:rPr lang="en-IN" b="1" dirty="0">
                <a:latin typeface="Times New Roman" pitchFamily="18" charset="0"/>
                <a:cs typeface="Times New Roman" pitchFamily="18" charset="0"/>
              </a:rPr>
              <a:t>How IoT Impacts Business?</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44</a:t>
            </a:fld>
            <a:endParaRPr lang="en-IN"/>
          </a:p>
        </p:txBody>
      </p:sp>
      <p:sp>
        <p:nvSpPr>
          <p:cNvPr id="3" name="Content Placeholder 2"/>
          <p:cNvSpPr>
            <a:spLocks noGrp="1"/>
          </p:cNvSpPr>
          <p:nvPr>
            <p:ph sz="quarter" idx="4294967295"/>
          </p:nvPr>
        </p:nvSpPr>
        <p:spPr>
          <a:xfrm>
            <a:off x="146304" y="1447800"/>
            <a:ext cx="8997696" cy="4572000"/>
          </a:xfrm>
        </p:spPr>
        <p:txBody>
          <a:bodyPr/>
          <a:lstStyle/>
          <a:p>
            <a:pPr>
              <a:buFont typeface="Wingdings" pitchFamily="2" charset="2"/>
              <a:buChar char="Ø"/>
            </a:pPr>
            <a:r>
              <a:rPr lang="en-IN" dirty="0">
                <a:latin typeface="Times New Roman" pitchFamily="18" charset="0"/>
                <a:cs typeface="Times New Roman" pitchFamily="18" charset="0"/>
              </a:rPr>
              <a:t>Inventory Tracking &amp; Management</a:t>
            </a:r>
          </a:p>
          <a:p>
            <a:pPr>
              <a:buFont typeface="Wingdings" pitchFamily="2" charset="2"/>
              <a:buChar char="Ø"/>
            </a:pPr>
            <a:r>
              <a:rPr lang="en-IN" dirty="0">
                <a:latin typeface="Times New Roman" pitchFamily="18" charset="0"/>
                <a:cs typeface="Times New Roman" pitchFamily="18" charset="0"/>
              </a:rPr>
              <a:t>Enhanced Productivity &amp; Efficiency</a:t>
            </a:r>
          </a:p>
          <a:p>
            <a:pPr>
              <a:buFont typeface="Wingdings" pitchFamily="2" charset="2"/>
              <a:buChar char="Ø"/>
            </a:pPr>
            <a:r>
              <a:rPr lang="en-IN" dirty="0">
                <a:latin typeface="Times New Roman" pitchFamily="18" charset="0"/>
                <a:cs typeface="Times New Roman" pitchFamily="18" charset="0"/>
              </a:rPr>
              <a:t>Remote Working</a:t>
            </a:r>
          </a:p>
          <a:p>
            <a:pPr>
              <a:buFont typeface="Wingdings" pitchFamily="2" charset="2"/>
              <a:buChar char="Ø"/>
            </a:pPr>
            <a:r>
              <a:rPr lang="en-IN" dirty="0">
                <a:latin typeface="Times New Roman" pitchFamily="18" charset="0"/>
                <a:cs typeface="Times New Roman" pitchFamily="18" charset="0"/>
              </a:rPr>
              <a:t>Perception &amp; Data Sharing</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50E3-4DFB-4C08-B5F8-0775B2F26A91}"/>
              </a:ext>
            </a:extLst>
          </p:cNvPr>
          <p:cNvSpPr>
            <a:spLocks noGrp="1"/>
          </p:cNvSpPr>
          <p:nvPr>
            <p:ph type="title"/>
          </p:nvPr>
        </p:nvSpPr>
        <p:spPr/>
        <p:txBody>
          <a:bodyPr>
            <a:normAutofit/>
          </a:bodyPr>
          <a:lstStyle/>
          <a:p>
            <a:pPr algn="ctr"/>
            <a:r>
              <a:rPr lang="en-IN" b="1" dirty="0">
                <a:latin typeface="Times New Roman" pitchFamily="18" charset="0"/>
                <a:cs typeface="Times New Roman" pitchFamily="18" charset="0"/>
              </a:rPr>
              <a:t>Future of IoT</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45</a:t>
            </a:fld>
            <a:endParaRPr lang="en-IN"/>
          </a:p>
        </p:txBody>
      </p:sp>
      <p:sp>
        <p:nvSpPr>
          <p:cNvPr id="3" name="Content Placeholder 2"/>
          <p:cNvSpPr>
            <a:spLocks noGrp="1"/>
          </p:cNvSpPr>
          <p:nvPr>
            <p:ph sz="quarter" idx="4294967295"/>
          </p:nvPr>
        </p:nvSpPr>
        <p:spPr>
          <a:xfrm>
            <a:off x="0" y="1447800"/>
            <a:ext cx="9144000" cy="4572000"/>
          </a:xfrm>
        </p:spPr>
        <p:txBody>
          <a:bodyPr/>
          <a:lstStyle/>
          <a:p>
            <a:pPr>
              <a:buFont typeface="Wingdings" pitchFamily="2" charset="2"/>
              <a:buChar char="Ø"/>
            </a:pPr>
            <a:r>
              <a:rPr lang="en-IN" dirty="0">
                <a:latin typeface="Times New Roman" pitchFamily="18" charset="0"/>
                <a:cs typeface="Times New Roman" pitchFamily="18" charset="0"/>
              </a:rPr>
              <a:t>The progress of the industrial internet would be transformed via enhanced network strength, integrated Artificial Intelligence, and the ability to deploy, automate, arrange and secure various use cases on a large scale.</a:t>
            </a:r>
          </a:p>
          <a:p>
            <a:pPr>
              <a:buFont typeface="Wingdings" pitchFamily="2" charset="2"/>
              <a:buChar char="Ø"/>
            </a:pPr>
            <a:r>
              <a:rPr lang="en-IN" dirty="0">
                <a:latin typeface="Times New Roman" pitchFamily="18" charset="0"/>
                <a:cs typeface="Times New Roman" pitchFamily="18" charset="0"/>
              </a:rPr>
              <a:t>The main purpose of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is not only to connect billions of devices seamlessly but also to make use of a large amount of data that could automate various business processes.</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01A8-9F31-458E-AE41-FF646AA1C6D6}"/>
              </a:ext>
            </a:extLst>
          </p:cNvPr>
          <p:cNvSpPr>
            <a:spLocks noGrp="1"/>
          </p:cNvSpPr>
          <p:nvPr>
            <p:ph type="title"/>
          </p:nvPr>
        </p:nvSpPr>
        <p:spPr/>
        <p:txBody>
          <a:bodyPr>
            <a:normAutofit/>
          </a:bodyPr>
          <a:lstStyle/>
          <a:p>
            <a:pPr algn="ctr"/>
            <a:r>
              <a:rPr lang="en-IN" b="1" dirty="0">
                <a:latin typeface="Times New Roman" pitchFamily="18" charset="0"/>
                <a:cs typeface="Times New Roman" pitchFamily="18" charset="0"/>
              </a:rPr>
              <a:t>IoT Business Opportunity</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46</a:t>
            </a:fld>
            <a:endParaRPr lang="en-IN"/>
          </a:p>
        </p:txBody>
      </p:sp>
      <p:sp>
        <p:nvSpPr>
          <p:cNvPr id="3" name="Content Placeholder 2"/>
          <p:cNvSpPr>
            <a:spLocks noGrp="1"/>
          </p:cNvSpPr>
          <p:nvPr>
            <p:ph sz="quarter" idx="4294967295"/>
          </p:nvPr>
        </p:nvSpPr>
        <p:spPr>
          <a:xfrm>
            <a:off x="914400" y="1518444"/>
            <a:ext cx="7772400" cy="4572000"/>
          </a:xfrm>
        </p:spPr>
        <p:txBody>
          <a:bodyPr>
            <a:normAutofit fontScale="92500" lnSpcReduction="10000"/>
          </a:bodyPr>
          <a:lstStyle/>
          <a:p>
            <a:pPr>
              <a:buNone/>
            </a:pPr>
            <a:endParaRPr lang="en-IN" b="1" dirty="0">
              <a:latin typeface="Times New Roman" pitchFamily="18" charset="0"/>
              <a:cs typeface="Times New Roman" pitchFamily="18" charset="0"/>
            </a:endParaRPr>
          </a:p>
          <a:p>
            <a:pPr>
              <a:buFont typeface="Wingdings" pitchFamily="2" charset="2"/>
              <a:buChar char="Ø"/>
            </a:pPr>
            <a:r>
              <a:rPr lang="en-IN" dirty="0">
                <a:latin typeface="Times New Roman" pitchFamily="18" charset="0"/>
                <a:cs typeface="Times New Roman" pitchFamily="18" charset="0"/>
              </a:rPr>
              <a:t>Medical &amp; Fitness</a:t>
            </a:r>
          </a:p>
          <a:p>
            <a:pPr>
              <a:buFont typeface="Wingdings" pitchFamily="2" charset="2"/>
              <a:buChar char="Ø"/>
            </a:pPr>
            <a:r>
              <a:rPr lang="en-IN" dirty="0" err="1">
                <a:latin typeface="Times New Roman" pitchFamily="18" charset="0"/>
                <a:cs typeface="Times New Roman" pitchFamily="18" charset="0"/>
              </a:rPr>
              <a:t>IIoT</a:t>
            </a:r>
            <a:endParaRPr lang="en-IN" dirty="0">
              <a:latin typeface="Times New Roman" pitchFamily="18" charset="0"/>
              <a:cs typeface="Times New Roman" pitchFamily="18" charset="0"/>
            </a:endParaRPr>
          </a:p>
          <a:p>
            <a:pPr>
              <a:buFont typeface="Wingdings" pitchFamily="2" charset="2"/>
              <a:buChar char="Ø"/>
            </a:pPr>
            <a:r>
              <a:rPr lang="en-IN" dirty="0">
                <a:latin typeface="Times New Roman" pitchFamily="18" charset="0"/>
                <a:cs typeface="Times New Roman" pitchFamily="18" charset="0"/>
              </a:rPr>
              <a:t>Smart Cities</a:t>
            </a:r>
          </a:p>
          <a:p>
            <a:pPr>
              <a:buFont typeface="Wingdings" pitchFamily="2" charset="2"/>
              <a:buChar char="Ø"/>
            </a:pPr>
            <a:r>
              <a:rPr lang="en-IN" dirty="0">
                <a:latin typeface="Times New Roman" pitchFamily="18" charset="0"/>
                <a:cs typeface="Times New Roman" pitchFamily="18" charset="0"/>
              </a:rPr>
              <a:t>Smart Parking</a:t>
            </a:r>
          </a:p>
          <a:p>
            <a:pPr>
              <a:buFont typeface="Wingdings" pitchFamily="2" charset="2"/>
              <a:buChar char="Ø"/>
            </a:pPr>
            <a:r>
              <a:rPr lang="en-IN" dirty="0">
                <a:latin typeface="Times New Roman" pitchFamily="18" charset="0"/>
                <a:cs typeface="Times New Roman" pitchFamily="18" charset="0"/>
              </a:rPr>
              <a:t>Street Lighting</a:t>
            </a:r>
          </a:p>
          <a:p>
            <a:pPr>
              <a:buFont typeface="Wingdings" pitchFamily="2" charset="2"/>
              <a:buChar char="Ø"/>
            </a:pP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Toys</a:t>
            </a:r>
          </a:p>
          <a:p>
            <a:pPr>
              <a:buFont typeface="Wingdings" pitchFamily="2" charset="2"/>
              <a:buChar char="Ø"/>
            </a:pPr>
            <a:r>
              <a:rPr lang="en-IN" dirty="0">
                <a:latin typeface="Times New Roman" pitchFamily="18" charset="0"/>
                <a:cs typeface="Times New Roman" pitchFamily="18" charset="0"/>
              </a:rPr>
              <a:t>Cars</a:t>
            </a:r>
          </a:p>
          <a:p>
            <a:pPr>
              <a:buFont typeface="Wingdings" pitchFamily="2" charset="2"/>
              <a:buChar char="Ø"/>
            </a:pPr>
            <a:r>
              <a:rPr lang="en-IN" dirty="0">
                <a:latin typeface="Times New Roman" pitchFamily="18" charset="0"/>
                <a:cs typeface="Times New Roman" pitchFamily="18" charset="0"/>
              </a:rPr>
              <a:t>Territory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Monitoring</a:t>
            </a:r>
          </a:p>
          <a:p>
            <a:pPr>
              <a:buNone/>
            </a:pP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0100-0AC1-4C95-90EB-E89294B04650}"/>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47</a:t>
            </a:fld>
            <a:endParaRPr lang="en-IN"/>
          </a:p>
        </p:txBody>
      </p:sp>
      <p:sp>
        <p:nvSpPr>
          <p:cNvPr id="3" name="Content Placeholder 2"/>
          <p:cNvSpPr>
            <a:spLocks noGrp="1"/>
          </p:cNvSpPr>
          <p:nvPr>
            <p:ph sz="quarter" idx="4294967295"/>
          </p:nvPr>
        </p:nvSpPr>
        <p:spPr>
          <a:xfrm>
            <a:off x="1371600" y="1447800"/>
            <a:ext cx="7772400" cy="4572000"/>
          </a:xfrm>
        </p:spPr>
        <p:txBody>
          <a:bodyPr/>
          <a:lstStyle/>
          <a:p>
            <a:endParaRPr lang="en-IN" dirty="0">
              <a:latin typeface="Times New Roman" pitchFamily="18" charset="0"/>
              <a:cs typeface="Times New Roman" pitchFamily="18" charset="0"/>
            </a:endParaRPr>
          </a:p>
          <a:p>
            <a:pPr>
              <a:buFont typeface="Wingdings" pitchFamily="2" charset="2"/>
              <a:buChar char="Ø"/>
            </a:pPr>
            <a:r>
              <a:rPr lang="en-IN" dirty="0">
                <a:latin typeface="Times New Roman" pitchFamily="18" charset="0"/>
                <a:cs typeface="Times New Roman" pitchFamily="18" charset="0"/>
              </a:rPr>
              <a:t>Customer Appliances</a:t>
            </a:r>
          </a:p>
          <a:p>
            <a:pPr>
              <a:buFont typeface="Wingdings" pitchFamily="2" charset="2"/>
              <a:buChar char="Ø"/>
            </a:pP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in Healthcare</a:t>
            </a:r>
          </a:p>
          <a:p>
            <a:pPr>
              <a:buFont typeface="Wingdings" pitchFamily="2" charset="2"/>
              <a:buChar char="Ø"/>
            </a:pPr>
            <a:r>
              <a:rPr lang="en-IN" dirty="0">
                <a:latin typeface="Times New Roman" pitchFamily="18" charset="0"/>
                <a:cs typeface="Times New Roman" pitchFamily="18" charset="0"/>
              </a:rPr>
              <a:t>Remote Operations</a:t>
            </a:r>
          </a:p>
          <a:p>
            <a:pPr>
              <a:buFont typeface="Wingdings" pitchFamily="2" charset="2"/>
              <a:buChar char="Ø"/>
            </a:pPr>
            <a:r>
              <a:rPr lang="en-IN" dirty="0" err="1">
                <a:latin typeface="Times New Roman" pitchFamily="18" charset="0"/>
                <a:cs typeface="Times New Roman" pitchFamily="18" charset="0"/>
              </a:rPr>
              <a:t>Blockchain</a:t>
            </a:r>
            <a:endParaRPr lang="en-IN" dirty="0">
              <a:latin typeface="Times New Roman" pitchFamily="18" charset="0"/>
              <a:cs typeface="Times New Roman" pitchFamily="18" charset="0"/>
            </a:endParaRPr>
          </a:p>
          <a:p>
            <a:pPr>
              <a:buFont typeface="Wingdings" pitchFamily="2" charset="2"/>
              <a:buChar char="Ø"/>
            </a:pPr>
            <a:r>
              <a:rPr lang="en-IN" dirty="0">
                <a:latin typeface="Times New Roman" pitchFamily="18" charset="0"/>
                <a:cs typeface="Times New Roman" pitchFamily="18" charset="0"/>
              </a:rPr>
              <a:t>The Rise of </a:t>
            </a:r>
            <a:r>
              <a:rPr lang="en-IN" dirty="0" err="1">
                <a:latin typeface="Times New Roman" pitchFamily="18" charset="0"/>
                <a:cs typeface="Times New Roman" pitchFamily="18" charset="0"/>
              </a:rPr>
              <a:t>IoMT</a:t>
            </a:r>
            <a:endParaRPr lang="en-IN" dirty="0">
              <a:latin typeface="Times New Roman" pitchFamily="18" charset="0"/>
              <a:cs typeface="Times New Roman" pitchFamily="18" charset="0"/>
            </a:endParaRPr>
          </a:p>
          <a:p>
            <a:endParaRPr lang="en-IN"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0370-D7E3-4C2D-8244-AFBB585CE800}"/>
              </a:ext>
            </a:extLst>
          </p:cNvPr>
          <p:cNvSpPr>
            <a:spLocks noGrp="1"/>
          </p:cNvSpPr>
          <p:nvPr>
            <p:ph type="title"/>
          </p:nvPr>
        </p:nvSpPr>
        <p:spPr/>
        <p:txBody>
          <a:bodyPr>
            <a:normAutofit fontScale="90000"/>
          </a:bodyPr>
          <a:lstStyle/>
          <a:p>
            <a:r>
              <a:rPr lang="en-IN" b="1" dirty="0">
                <a:latin typeface="Times New Roman" pitchFamily="18" charset="0"/>
                <a:cs typeface="Times New Roman" pitchFamily="18" charset="0"/>
              </a:rPr>
              <a:t>The relation between Embedded Systems and IoT</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48</a:t>
            </a:fld>
            <a:endParaRPr lang="en-IN"/>
          </a:p>
        </p:txBody>
      </p:sp>
      <p:sp>
        <p:nvSpPr>
          <p:cNvPr id="3" name="Content Placeholder 2"/>
          <p:cNvSpPr>
            <a:spLocks noGrp="1"/>
          </p:cNvSpPr>
          <p:nvPr>
            <p:ph sz="quarter" idx="4294967295"/>
          </p:nvPr>
        </p:nvSpPr>
        <p:spPr>
          <a:xfrm>
            <a:off x="146304" y="1447800"/>
            <a:ext cx="8997696" cy="4572000"/>
          </a:xfrm>
        </p:spPr>
        <p:txBody>
          <a:bodyPr/>
          <a:lstStyle/>
          <a:p>
            <a:pPr algn="just">
              <a:buFont typeface="Wingdings" pitchFamily="2" charset="2"/>
              <a:buChar char="Ø"/>
            </a:pPr>
            <a:r>
              <a:rPr lang="en-IN" dirty="0">
                <a:latin typeface="Times New Roman" pitchFamily="18" charset="0"/>
                <a:cs typeface="Times New Roman" pitchFamily="18" charset="0"/>
              </a:rPr>
              <a:t>Embedded systems – microwave oven, washing machine, remote control, RFID tags, routers, modems, PDAs, mobile phones etc.</a:t>
            </a:r>
          </a:p>
          <a:p>
            <a:pPr algn="just">
              <a:buFont typeface="Wingdings" pitchFamily="2" charset="2"/>
              <a:buChar char="Ø"/>
            </a:pPr>
            <a:r>
              <a:rPr lang="en-IN" dirty="0">
                <a:latin typeface="Times New Roman" pitchFamily="18" charset="0"/>
                <a:cs typeface="Times New Roman" pitchFamily="18" charset="0"/>
              </a:rPr>
              <a:t>Embedded system is a computer system—a combination of a computer processor, computer memory, and input/output peripheral devices. Its basically a combination of both hardware and software. </a:t>
            </a:r>
          </a:p>
          <a:p>
            <a:pPr algn="just">
              <a:buFont typeface="Wingdings" pitchFamily="2" charset="2"/>
              <a:buChar char="Ø"/>
            </a:pP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Arduino</a:t>
            </a:r>
            <a:r>
              <a:rPr lang="en-IN" dirty="0">
                <a:latin typeface="Times New Roman" pitchFamily="18" charset="0"/>
                <a:cs typeface="Times New Roman" pitchFamily="18" charset="0"/>
              </a:rPr>
              <a:t> is an embedded board </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6CED-A8DE-409F-AF32-F0537510F9D9}"/>
              </a:ext>
            </a:extLst>
          </p:cNvPr>
          <p:cNvSpPr>
            <a:spLocks noGrp="1"/>
          </p:cNvSpPr>
          <p:nvPr>
            <p:ph type="title"/>
          </p:nvPr>
        </p:nvSpPr>
        <p:spPr/>
        <p:txBody>
          <a:bodyPr/>
          <a:lstStyle/>
          <a:p>
            <a:pPr algn="ctr"/>
            <a:r>
              <a:rPr lang="en-US" dirty="0">
                <a:solidFill>
                  <a:srgbClr val="FF0000"/>
                </a:solidFill>
              </a:rPr>
              <a:t>Embedded System</a:t>
            </a:r>
            <a:endParaRPr lang="en-IN" dirty="0">
              <a:solidFill>
                <a:srgbClr val="FF0000"/>
              </a:solidFill>
            </a:endParaRPr>
          </a:p>
        </p:txBody>
      </p:sp>
      <p:sp>
        <p:nvSpPr>
          <p:cNvPr id="4" name="TextBox 3">
            <a:extLst>
              <a:ext uri="{FF2B5EF4-FFF2-40B4-BE49-F238E27FC236}">
                <a16:creationId xmlns:a16="http://schemas.microsoft.com/office/drawing/2014/main" id="{398F1FB0-99EB-4607-AC42-63008B66D337}"/>
              </a:ext>
            </a:extLst>
          </p:cNvPr>
          <p:cNvSpPr txBox="1"/>
          <p:nvPr/>
        </p:nvSpPr>
        <p:spPr>
          <a:xfrm>
            <a:off x="1036155" y="1428751"/>
            <a:ext cx="7409621" cy="4628190"/>
          </a:xfrm>
          <a:prstGeom prst="rect">
            <a:avLst/>
          </a:prstGeom>
          <a:noFill/>
        </p:spPr>
        <p:txBody>
          <a:bodyPr wrap="square">
            <a:spAutoFit/>
          </a:bodyPr>
          <a:lstStyle/>
          <a:p>
            <a:pPr marL="214313" indent="-214313">
              <a:lnSpc>
                <a:spcPct val="150000"/>
              </a:lnSpc>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Embedded systems are part and parcel of every modern electronic component. These are low power consumption units that are used to run specific tasks for example remote controls, washing machines, microwave ovens, RFID tags, sensors, actuators and thermostats used in various applications, networking hardware such as switches, routers, modems, mobile phones, PDAs, etc. </a:t>
            </a:r>
          </a:p>
          <a:p>
            <a:pPr marL="214313" indent="-214313">
              <a:lnSpc>
                <a:spcPct val="150000"/>
              </a:lnSpc>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They differ from PCs in their size and processing power. Embedded systems typically have a microprocessor, a memory, and interfaces with the external world.</a:t>
            </a:r>
          </a:p>
          <a:p>
            <a:pPr marL="214313" indent="-214313">
              <a:lnSpc>
                <a:spcPct val="150000"/>
              </a:lnSpc>
              <a:buFont typeface="Arial" panose="020B0604020202020204" pitchFamily="34" charset="0"/>
              <a:buChar char="•"/>
            </a:pP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but they are considerably smaller than their PC counterparts. Frequently, the bulk of the electronic circuitry can be found in a single chip</a:t>
            </a:r>
            <a:endParaRPr lang="en-IN" dirty="0"/>
          </a:p>
        </p:txBody>
      </p:sp>
    </p:spTree>
    <p:extLst>
      <p:ext uri="{BB962C8B-B14F-4D97-AF65-F5344CB8AC3E}">
        <p14:creationId xmlns:p14="http://schemas.microsoft.com/office/powerpoint/2010/main" val="270170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5306" y="3458452"/>
            <a:ext cx="358378"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 descr="connected-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7438" y="1672514"/>
            <a:ext cx="3236119" cy="140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5" descr="rally-car by netalloy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756" y="3616805"/>
            <a:ext cx="1785938" cy="95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rc 6"/>
          <p:cNvSpPr>
            <a:spLocks/>
          </p:cNvSpPr>
          <p:nvPr/>
        </p:nvSpPr>
        <p:spPr bwMode="auto">
          <a:xfrm>
            <a:off x="5253484" y="2645255"/>
            <a:ext cx="1296591" cy="1079897"/>
          </a:xfrm>
          <a:custGeom>
            <a:avLst/>
            <a:gdLst>
              <a:gd name="G0" fmla="+- 0 0 0"/>
              <a:gd name="G1" fmla="+- 21600 0 0"/>
              <a:gd name="G2" fmla="+- 21600 0 0"/>
              <a:gd name="T0" fmla="*/ 0 w 21453"/>
              <a:gd name="T1" fmla="*/ 0 h 21600"/>
              <a:gd name="T2" fmla="*/ 21453 w 21453"/>
              <a:gd name="T3" fmla="*/ 19081 h 21600"/>
              <a:gd name="T4" fmla="*/ 0 w 21453"/>
              <a:gd name="T5" fmla="*/ 21600 h 21600"/>
            </a:gdLst>
            <a:ahLst/>
            <a:cxnLst>
              <a:cxn ang="0">
                <a:pos x="T0" y="T1"/>
              </a:cxn>
              <a:cxn ang="0">
                <a:pos x="T2" y="T3"/>
              </a:cxn>
              <a:cxn ang="0">
                <a:pos x="T4" y="T5"/>
              </a:cxn>
            </a:cxnLst>
            <a:rect l="0" t="0" r="r" b="b"/>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sz="1350">
              <a:solidFill>
                <a:srgbClr val="000000"/>
              </a:solidFill>
              <a:latin typeface="Arial" charset="0"/>
              <a:ea typeface="ＭＳ Ｐゴシック" charset="0"/>
            </a:endParaRPr>
          </a:p>
        </p:txBody>
      </p:sp>
      <p:pic>
        <p:nvPicPr>
          <p:cNvPr id="43" name="Picture 7" descr="Police car by liftarn - A SAAB 900 police car from the Swedish Road Administration (V�gverk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8650" y="2158289"/>
            <a:ext cx="97274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rc 8"/>
          <p:cNvSpPr>
            <a:spLocks/>
          </p:cNvSpPr>
          <p:nvPr/>
        </p:nvSpPr>
        <p:spPr bwMode="auto">
          <a:xfrm rot="21450627" flipH="1">
            <a:off x="3633044" y="2374983"/>
            <a:ext cx="1026319" cy="10834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sz="1350">
              <a:solidFill>
                <a:srgbClr val="000000"/>
              </a:solidFill>
              <a:latin typeface="Arial" charset="0"/>
              <a:ea typeface="ＭＳ Ｐゴシック" charset="0"/>
            </a:endParaRPr>
          </a:p>
        </p:txBody>
      </p:sp>
      <p:pic>
        <p:nvPicPr>
          <p:cNvPr id="45" name="Picture 9" descr="MC90033277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8378" y="4858627"/>
            <a:ext cx="810816" cy="8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0" descr="MC900060378[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3147" y="3778730"/>
            <a:ext cx="756047" cy="59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Arc 11"/>
          <p:cNvSpPr>
            <a:spLocks/>
          </p:cNvSpPr>
          <p:nvPr/>
        </p:nvSpPr>
        <p:spPr bwMode="auto">
          <a:xfrm flipV="1">
            <a:off x="3200847" y="2590486"/>
            <a:ext cx="1674019" cy="14049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sz="1350">
              <a:solidFill>
                <a:srgbClr val="000000"/>
              </a:solidFill>
              <a:latin typeface="Arial" charset="0"/>
              <a:ea typeface="ＭＳ Ｐゴシック" charset="0"/>
            </a:endParaRPr>
          </a:p>
        </p:txBody>
      </p:sp>
      <p:sp>
        <p:nvSpPr>
          <p:cNvPr id="48" name="Arc 12"/>
          <p:cNvSpPr>
            <a:spLocks/>
          </p:cNvSpPr>
          <p:nvPr/>
        </p:nvSpPr>
        <p:spPr bwMode="auto">
          <a:xfrm rot="10800000" flipH="1">
            <a:off x="3309194" y="2698833"/>
            <a:ext cx="1835944" cy="2862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sz="1350">
              <a:solidFill>
                <a:srgbClr val="000000"/>
              </a:solidFill>
              <a:latin typeface="Arial" charset="0"/>
              <a:ea typeface="ＭＳ Ｐゴシック" charset="0"/>
            </a:endParaRPr>
          </a:p>
        </p:txBody>
      </p:sp>
      <p:sp>
        <p:nvSpPr>
          <p:cNvPr id="49" name="Text Box 13"/>
          <p:cNvSpPr txBox="1">
            <a:spLocks noChangeArrowheads="1"/>
          </p:cNvSpPr>
          <p:nvPr/>
        </p:nvSpPr>
        <p:spPr bwMode="auto">
          <a:xfrm>
            <a:off x="4985594" y="4966973"/>
            <a:ext cx="1917641" cy="484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fontAlgn="base">
              <a:spcBef>
                <a:spcPct val="0"/>
              </a:spcBef>
              <a:spcAft>
                <a:spcPct val="0"/>
              </a:spcAft>
              <a:defRPr/>
            </a:pPr>
            <a:r>
              <a:rPr lang="en-US" sz="1350">
                <a:solidFill>
                  <a:srgbClr val="000000"/>
                </a:solidFill>
                <a:latin typeface="Arial" charset="0"/>
                <a:ea typeface="ＭＳ Ｐゴシック" charset="0"/>
              </a:rPr>
              <a:t>- </a:t>
            </a:r>
            <a:r>
              <a:rPr lang="en-US" sz="1200">
                <a:solidFill>
                  <a:srgbClr val="000000"/>
                </a:solidFill>
                <a:ea typeface="ＭＳ Ｐゴシック" charset="0"/>
              </a:rPr>
              <a:t>Complex and heterogeneous </a:t>
            </a:r>
          </a:p>
          <a:p>
            <a:pPr fontAlgn="base">
              <a:spcBef>
                <a:spcPct val="0"/>
              </a:spcBef>
              <a:spcAft>
                <a:spcPct val="0"/>
              </a:spcAft>
              <a:defRPr/>
            </a:pPr>
            <a:r>
              <a:rPr lang="en-US" sz="1200">
                <a:solidFill>
                  <a:srgbClr val="000000"/>
                </a:solidFill>
                <a:ea typeface="ＭＳ Ｐゴシック" charset="0"/>
              </a:rPr>
              <a:t>resources and networks </a:t>
            </a:r>
          </a:p>
        </p:txBody>
      </p:sp>
      <p:sp>
        <p:nvSpPr>
          <p:cNvPr id="50" name="Arc 14"/>
          <p:cNvSpPr>
            <a:spLocks/>
          </p:cNvSpPr>
          <p:nvPr/>
        </p:nvSpPr>
        <p:spPr bwMode="auto">
          <a:xfrm flipV="1">
            <a:off x="6657231" y="2645255"/>
            <a:ext cx="540544" cy="9715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sz="1350">
              <a:solidFill>
                <a:srgbClr val="000000"/>
              </a:solidFill>
              <a:latin typeface="Arial" charset="0"/>
              <a:ea typeface="ＭＳ Ｐゴシック" charset="0"/>
            </a:endParaRPr>
          </a:p>
        </p:txBody>
      </p:sp>
      <p:sp>
        <p:nvSpPr>
          <p:cNvPr id="3" name="Title 2"/>
          <p:cNvSpPr>
            <a:spLocks noGrp="1"/>
          </p:cNvSpPr>
          <p:nvPr>
            <p:ph type="title"/>
          </p:nvPr>
        </p:nvSpPr>
        <p:spPr/>
        <p:txBody>
          <a:bodyPr/>
          <a:lstStyle/>
          <a:p>
            <a:r>
              <a:rPr lang="en-US" dirty="0" err="1"/>
              <a:t>IoT</a:t>
            </a:r>
            <a:r>
              <a:rPr lang="en-US" dirty="0"/>
              <a:t>: Things connecting with Things</a:t>
            </a:r>
          </a:p>
        </p:txBody>
      </p:sp>
    </p:spTree>
    <p:extLst>
      <p:ext uri="{BB962C8B-B14F-4D97-AF65-F5344CB8AC3E}">
        <p14:creationId xmlns:p14="http://schemas.microsoft.com/office/powerpoint/2010/main" val="588758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5850-4A2D-441E-8D4B-32AF1F346610}"/>
              </a:ext>
            </a:extLst>
          </p:cNvPr>
          <p:cNvSpPr>
            <a:spLocks noGrp="1"/>
          </p:cNvSpPr>
          <p:nvPr>
            <p:ph type="title"/>
          </p:nvPr>
        </p:nvSpPr>
        <p:spPr/>
        <p:txBody>
          <a:bodyPr/>
          <a:lstStyle/>
          <a:p>
            <a:endParaRPr lang="en-IN"/>
          </a:p>
        </p:txBody>
      </p:sp>
      <p:pic>
        <p:nvPicPr>
          <p:cNvPr id="1026" name="Picture 2" descr="IoT device software architecture">
            <a:extLst>
              <a:ext uri="{FF2B5EF4-FFF2-40B4-BE49-F238E27FC236}">
                <a16:creationId xmlns:a16="http://schemas.microsoft.com/office/drawing/2014/main" id="{B7EA2934-216D-4B3A-941F-3CF5B37D3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592" y="1654866"/>
            <a:ext cx="5769665" cy="3674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233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9BF2-65C9-4FCD-BD95-1630244EAB46}"/>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2317FFED-0DBF-4135-B31A-071FF1808630}"/>
              </a:ext>
            </a:extLst>
          </p:cNvPr>
          <p:cNvSpPr txBox="1"/>
          <p:nvPr/>
        </p:nvSpPr>
        <p:spPr>
          <a:xfrm>
            <a:off x="245166" y="1709215"/>
            <a:ext cx="8140976" cy="4208909"/>
          </a:xfrm>
          <a:prstGeom prst="rect">
            <a:avLst/>
          </a:prstGeom>
          <a:noFill/>
        </p:spPr>
        <p:txBody>
          <a:bodyPr wrap="square">
            <a:spAutoFit/>
          </a:bodyPr>
          <a:lstStyle/>
          <a:p>
            <a:pPr algn="just">
              <a:lnSpc>
                <a:spcPct val="150000"/>
              </a:lnSpc>
              <a:spcAft>
                <a:spcPts val="750"/>
              </a:spcAft>
            </a:pP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sensor detects (senses) changes in the ambient conditions or in the state of another device or a system, and forwards or processes this information in a certain manner.</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750"/>
              </a:spcAft>
            </a:pP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35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Analog Sensors </a:t>
            </a: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produce a continuous output signal or voltage which is generally proportional to the quantity being measured.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50000"/>
              </a:lnSpc>
              <a:buFont typeface="Symbol" panose="05050102010706020507" pitchFamily="18" charset="2"/>
              <a:buChar char=""/>
            </a:pP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Physical quantities such as Temperature, Speed, Pressure, Displacement, Strain etc. are all analog quantities as they tend to be continuous in nature.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50000"/>
              </a:lnSpc>
              <a:buFont typeface="Symbol" panose="05050102010706020507" pitchFamily="18" charset="2"/>
              <a:buChar char=""/>
            </a:pPr>
            <a:r>
              <a:rPr lang="en-US" sz="135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Digital Sensors </a:t>
            </a: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produce discrete digital output signals or voltages that are a digital representation of the quantity being measured.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lnSpc>
                <a:spcPct val="150000"/>
              </a:lnSpc>
              <a:spcAft>
                <a:spcPts val="750"/>
              </a:spcAft>
              <a:buFont typeface="Symbol" panose="05050102010706020507" pitchFamily="18" charset="2"/>
              <a:buChar char=""/>
            </a:pP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Digital sensors produce a binary output signal in the form of a logic “1” or a logic “0”, (“ON” or “OFF”).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750"/>
              </a:spcAft>
            </a:pP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 actuator is a component of a machine or system that moves or controls the mechanism or the system. An actuator is the mechanism by which a control system acts upon an environment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750"/>
              </a:spcAft>
            </a:pPr>
            <a:r>
              <a:rPr lang="en-US" sz="135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579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4310-75EB-42E5-969C-42B89EA91D6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3BC237F-554B-4EFA-940F-8DC6EF327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15" y="1831129"/>
            <a:ext cx="2386013" cy="3349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DC7340E-7A43-4E5D-A285-509B2DC2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068" y="1831129"/>
            <a:ext cx="4214813" cy="3446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4280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E3F1-A43F-48A5-B86D-BBAFBAF838E1}"/>
              </a:ext>
            </a:extLst>
          </p:cNvPr>
          <p:cNvSpPr>
            <a:spLocks noGrp="1"/>
          </p:cNvSpPr>
          <p:nvPr>
            <p:ph type="title"/>
          </p:nvPr>
        </p:nvSpPr>
        <p:spPr/>
        <p:txBody>
          <a:bodyPr/>
          <a:lstStyle/>
          <a:p>
            <a:pPr algn="ctr"/>
            <a:r>
              <a:rPr lang="en-US" dirty="0">
                <a:solidFill>
                  <a:srgbClr val="FF0000"/>
                </a:solidFill>
              </a:rPr>
              <a:t>Programming Languages</a:t>
            </a:r>
            <a:endParaRPr lang="en-IN" dirty="0">
              <a:solidFill>
                <a:srgbClr val="FF0000"/>
              </a:solidFill>
            </a:endParaRPr>
          </a:p>
        </p:txBody>
      </p:sp>
      <p:sp>
        <p:nvSpPr>
          <p:cNvPr id="4" name="TextBox 3">
            <a:extLst>
              <a:ext uri="{FF2B5EF4-FFF2-40B4-BE49-F238E27FC236}">
                <a16:creationId xmlns:a16="http://schemas.microsoft.com/office/drawing/2014/main" id="{375D5E99-86FB-4437-8318-904467F54218}"/>
              </a:ext>
            </a:extLst>
          </p:cNvPr>
          <p:cNvSpPr txBox="1"/>
          <p:nvPr/>
        </p:nvSpPr>
        <p:spPr>
          <a:xfrm>
            <a:off x="1155424" y="2164544"/>
            <a:ext cx="7111448" cy="3084627"/>
          </a:xfrm>
          <a:prstGeom prst="rect">
            <a:avLst/>
          </a:prstGeom>
          <a:noFill/>
        </p:spPr>
        <p:txBody>
          <a:bodyPr wrap="square">
            <a:spAutoFit/>
          </a:bodyPr>
          <a:lstStyle/>
          <a:p>
            <a:pPr indent="342900" algn="just">
              <a:lnSpc>
                <a:spcPct val="150000"/>
              </a:lnSpc>
              <a:spcAft>
                <a:spcPts val="45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programming languages used in deeply embedded systems include C, C++ and sometimes Java. </a:t>
            </a:r>
          </a:p>
          <a:p>
            <a:pPr indent="342900" algn="just">
              <a:lnSpc>
                <a:spcPct val="150000"/>
              </a:lnSpc>
              <a:spcAft>
                <a:spcPts val="45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is important to note that Java always runs on top of an operating system. So, your choice is not between C/C++ or Java</a:t>
            </a:r>
          </a:p>
          <a:p>
            <a:pPr indent="342900" algn="just">
              <a:lnSpc>
                <a:spcPct val="150000"/>
              </a:lnSpc>
              <a:spcAft>
                <a:spcPts val="45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Java is attractive for IoT devices because the number of Java developers worldwide brings tremendous growth potential to the industry. Oracle’s Java ME Embedded is designed for small devices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8225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1E55-0E51-4FD4-8E3D-8470A357E877}"/>
              </a:ext>
            </a:extLst>
          </p:cNvPr>
          <p:cNvSpPr>
            <a:spLocks noGrp="1"/>
          </p:cNvSpPr>
          <p:nvPr>
            <p:ph type="title"/>
          </p:nvPr>
        </p:nvSpPr>
        <p:spPr/>
        <p:txBody>
          <a:bodyPr>
            <a:normAutofit fontScale="90000"/>
          </a:bodyPr>
          <a:lstStyle/>
          <a:p>
            <a:pPr algn="ctr"/>
            <a:r>
              <a:rPr lang="en-US" sz="202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IoT Devices with Two Processors</a:t>
            </a:r>
            <a:br>
              <a:rPr lang="en-IN" sz="135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2050" name="Picture 3" descr="IoT device with two processors">
            <a:extLst>
              <a:ext uri="{FF2B5EF4-FFF2-40B4-BE49-F238E27FC236}">
                <a16:creationId xmlns:a16="http://schemas.microsoft.com/office/drawing/2014/main" id="{7EFECD18-E787-4BCC-9868-438CEB4BB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246" y="1428750"/>
            <a:ext cx="7133811" cy="441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95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E169-5CBE-4CDD-917B-84479C1691ED}"/>
              </a:ext>
            </a:extLst>
          </p:cNvPr>
          <p:cNvSpPr>
            <a:spLocks noGrp="1"/>
          </p:cNvSpPr>
          <p:nvPr>
            <p:ph type="title"/>
          </p:nvPr>
        </p:nvSpPr>
        <p:spPr/>
        <p:txBody>
          <a:bodyPr>
            <a:noAutofit/>
          </a:bodyPr>
          <a:lstStyle/>
          <a:p>
            <a:pPr algn="ctr"/>
            <a:r>
              <a:rPr lang="en-US" sz="1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Gateway Design</a:t>
            </a:r>
            <a:br>
              <a:rPr lang="en-IN"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en-IN" sz="1800" dirty="0">
              <a:solidFill>
                <a:srgbClr val="FF0000"/>
              </a:solidFill>
            </a:endParaRPr>
          </a:p>
        </p:txBody>
      </p:sp>
      <p:pic>
        <p:nvPicPr>
          <p:cNvPr id="3074" name="Picture 4" descr="Gateway architecture">
            <a:extLst>
              <a:ext uri="{FF2B5EF4-FFF2-40B4-BE49-F238E27FC236}">
                <a16:creationId xmlns:a16="http://schemas.microsoft.com/office/drawing/2014/main" id="{E71BA7F7-D29D-45D3-B77E-51C9859C8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428750"/>
            <a:ext cx="6597097" cy="427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251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608F-8424-4109-98A1-8B040D9F2EA3}"/>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D5DD429D-3D50-431B-9DB8-627536C55931}"/>
              </a:ext>
            </a:extLst>
          </p:cNvPr>
          <p:cNvSpPr txBox="1"/>
          <p:nvPr/>
        </p:nvSpPr>
        <p:spPr>
          <a:xfrm>
            <a:off x="1028700" y="1483588"/>
            <a:ext cx="7156174" cy="3848041"/>
          </a:xfrm>
          <a:prstGeom prst="rect">
            <a:avLst/>
          </a:prstGeom>
          <a:noFill/>
        </p:spPr>
        <p:txBody>
          <a:bodyPr wrap="square">
            <a:spAutoFit/>
          </a:bodyPr>
          <a:lstStyle/>
          <a:p>
            <a:pPr algn="just">
              <a:lnSpc>
                <a:spcPct val="200000"/>
              </a:lnSpc>
              <a:spcAft>
                <a:spcPts val="450"/>
              </a:spcAft>
            </a:pPr>
            <a:r>
              <a:rPr lang="en-US" sz="15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Bluetooth</a:t>
            </a: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wireless technology standard for exchanging data over short distances from fixed and mobile devices, and building personal area networks.</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450"/>
              </a:spcAft>
            </a:pPr>
            <a:r>
              <a:rPr lang="en-US" sz="15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Zigbee</a:t>
            </a: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wireless technology is specially designed for sensors and control devices that employ low cost connectivity and widely used for several applications.</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450"/>
              </a:spcAft>
            </a:pPr>
            <a:r>
              <a:rPr lang="en-US" sz="15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Z</a:t>
            </a: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15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Wave</a:t>
            </a:r>
            <a:r>
              <a:rPr lang="en-US" sz="15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wireless communications protocol used primarily for home automation. It is a mesh network using low-energy radio waves to communicate from appliance to appliance, allowing for wireless control of residential appliances and other devices, such as lighting control, security systems, thermostats, windows. </a:t>
            </a:r>
            <a:endParaRPr lang="en-IN" sz="15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2372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DD2D-7061-4AEF-9D6B-4164425CBCDB}"/>
              </a:ext>
            </a:extLst>
          </p:cNvPr>
          <p:cNvSpPr>
            <a:spLocks noGrp="1"/>
          </p:cNvSpPr>
          <p:nvPr>
            <p:ph type="title"/>
          </p:nvPr>
        </p:nvSpPr>
        <p:spPr/>
        <p:txBody>
          <a:bodyPr/>
          <a:lstStyle/>
          <a:p>
            <a:endParaRPr lang="en-IN" dirty="0"/>
          </a:p>
        </p:txBody>
      </p:sp>
      <p:sp>
        <p:nvSpPr>
          <p:cNvPr id="4" name="TextBox 3">
            <a:extLst>
              <a:ext uri="{FF2B5EF4-FFF2-40B4-BE49-F238E27FC236}">
                <a16:creationId xmlns:a16="http://schemas.microsoft.com/office/drawing/2014/main" id="{FBBDF927-73B7-49F0-A686-1AC2D27DDC6C}"/>
              </a:ext>
            </a:extLst>
          </p:cNvPr>
          <p:cNvSpPr txBox="1"/>
          <p:nvPr/>
        </p:nvSpPr>
        <p:spPr>
          <a:xfrm>
            <a:off x="1058517" y="1582682"/>
            <a:ext cx="6746185" cy="3615157"/>
          </a:xfrm>
          <a:prstGeom prst="rect">
            <a:avLst/>
          </a:prstGeom>
          <a:noFill/>
        </p:spPr>
        <p:txBody>
          <a:bodyPr wrap="square">
            <a:spAutoFit/>
          </a:bodyPr>
          <a:lstStyle/>
          <a:p>
            <a:pPr algn="just">
              <a:lnSpc>
                <a:spcPct val="150000"/>
              </a:lnSpc>
              <a:spcAft>
                <a:spcPts val="450"/>
              </a:spcAft>
            </a:pPr>
            <a:r>
              <a:rPr lang="en-US" sz="135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Wi-Fi</a:t>
            </a: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the name of a popular wireless networking technology that uses radio waves to provide wireless high-speed Internet and network connections. A common misconception is that the term </a:t>
            </a:r>
            <a:r>
              <a:rPr lang="en-US" sz="135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Wi-Fi</a:t>
            </a: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short for "wireless fidelity.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450"/>
              </a:spcAft>
            </a:pPr>
            <a:r>
              <a:rPr lang="en-US" sz="135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ISA100.11a</a:t>
            </a: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wireless networking technology standard developed by the International Society of Automation (ISA). The official description is "Wireless Systems for Industrial Automation: Process Control and Related Applications.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450"/>
              </a:spcAft>
            </a:pP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t>
            </a:r>
            <a:r>
              <a:rPr lang="en-US" sz="1350" b="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EnOcean</a:t>
            </a: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technology is an energy harvesting wireless technology used primarily in building automation systems, and is also applied to other applications in industry, transportation, logistics and smart homes. Modules based on </a:t>
            </a:r>
            <a:r>
              <a:rPr lang="en-US"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EnOcean</a:t>
            </a: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technology combine micro energy converters with ultra low power electronics, and enable wireless communications between </a:t>
            </a:r>
            <a:r>
              <a:rPr lang="en-US"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batteryless</a:t>
            </a:r>
            <a:r>
              <a:rPr lang="en-US"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wireless sensors, switches, controllers and gateways.</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183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274A-560F-46F7-830E-D9EDC977D77B}"/>
              </a:ext>
            </a:extLst>
          </p:cNvPr>
          <p:cNvSpPr>
            <a:spLocks noGrp="1"/>
          </p:cNvSpPr>
          <p:nvPr>
            <p:ph type="title"/>
          </p:nvPr>
        </p:nvSpPr>
        <p:spPr/>
        <p:txBody>
          <a:bodyPr>
            <a:normAutofit/>
          </a:bodyPr>
          <a:lstStyle/>
          <a:p>
            <a:pPr algn="ctr"/>
            <a:r>
              <a:rPr lang="en-IN" b="1" dirty="0">
                <a:latin typeface="Times New Roman" pitchFamily="18" charset="0"/>
                <a:cs typeface="Times New Roman" pitchFamily="18" charset="0"/>
              </a:rPr>
              <a:t>Embedded systems hardware</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58</a:t>
            </a:fld>
            <a:endParaRPr lang="en-IN"/>
          </a:p>
        </p:txBody>
      </p:sp>
      <p:sp>
        <p:nvSpPr>
          <p:cNvPr id="3" name="Content Placeholder 2"/>
          <p:cNvSpPr>
            <a:spLocks noGrp="1"/>
          </p:cNvSpPr>
          <p:nvPr>
            <p:ph sz="quarter" idx="4294967295"/>
          </p:nvPr>
        </p:nvSpPr>
        <p:spPr>
          <a:xfrm>
            <a:off x="871509" y="1449705"/>
            <a:ext cx="7772400" cy="4572000"/>
          </a:xfrm>
        </p:spPr>
        <p:txBody>
          <a:bodyPr/>
          <a:lstStyle/>
          <a:p>
            <a:endParaRPr lang="en-IN" dirty="0"/>
          </a:p>
        </p:txBody>
      </p:sp>
      <p:pic>
        <p:nvPicPr>
          <p:cNvPr id="1027" name="Picture 3"/>
          <p:cNvPicPr>
            <a:picLocks noChangeAspect="1" noChangeArrowheads="1"/>
          </p:cNvPicPr>
          <p:nvPr/>
        </p:nvPicPr>
        <p:blipFill>
          <a:blip r:embed="rId2"/>
          <a:srcRect/>
          <a:stretch>
            <a:fillRect/>
          </a:stretch>
        </p:blipFill>
        <p:spPr bwMode="auto">
          <a:xfrm>
            <a:off x="2351315" y="2416630"/>
            <a:ext cx="4160519" cy="3435530"/>
          </a:xfrm>
          <a:prstGeom prst="rect">
            <a:avLst/>
          </a:prstGeom>
          <a:noFill/>
          <a:ln w="9525">
            <a:noFill/>
            <a:miter lim="800000"/>
            <a:headEnd/>
            <a:tailEnd/>
          </a:ln>
          <a:effec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7C7A-D9D4-4990-8A63-F9BABCEA4D44}"/>
              </a:ext>
            </a:extLst>
          </p:cNvPr>
          <p:cNvSpPr>
            <a:spLocks noGrp="1"/>
          </p:cNvSpPr>
          <p:nvPr>
            <p:ph type="title"/>
          </p:nvPr>
        </p:nvSpPr>
        <p:spPr/>
        <p:txBody>
          <a:bodyPr/>
          <a:lstStyle/>
          <a:p>
            <a:pPr algn="ctr"/>
            <a:r>
              <a:rPr lang="en-IN" b="1" dirty="0">
                <a:latin typeface="Times New Roman" pitchFamily="18" charset="0"/>
                <a:cs typeface="Times New Roman" pitchFamily="18" charset="0"/>
              </a:rPr>
              <a:t>Processors</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59</a:t>
            </a:fld>
            <a:endParaRPr lang="en-IN"/>
          </a:p>
        </p:txBody>
      </p:sp>
      <p:sp>
        <p:nvSpPr>
          <p:cNvPr id="3" name="Content Placeholder 2"/>
          <p:cNvSpPr>
            <a:spLocks noGrp="1"/>
          </p:cNvSpPr>
          <p:nvPr>
            <p:ph sz="quarter" idx="4294967295"/>
          </p:nvPr>
        </p:nvSpPr>
        <p:spPr>
          <a:xfrm>
            <a:off x="395536" y="1447800"/>
            <a:ext cx="8748464" cy="4572000"/>
          </a:xfrm>
        </p:spPr>
        <p:txBody>
          <a:bodyPr/>
          <a:lstStyle/>
          <a:p>
            <a:pPr>
              <a:buNone/>
            </a:pPr>
            <a:r>
              <a:rPr lang="en-IN" dirty="0">
                <a:latin typeface="Times New Roman" pitchFamily="18" charset="0"/>
                <a:cs typeface="Times New Roman" pitchFamily="18" charset="0"/>
              </a:rPr>
              <a:t>Embedded processors can either be a microprocessor or a microcontroller. Microprocessors needs separate integrated circuits for memory and peripherals whereas microcontrollers have on-chip peripherals which reduces power consumption, size and its cost. They include the following:</a:t>
            </a:r>
          </a:p>
          <a:p>
            <a:pPr>
              <a:buFont typeface="Wingdings" pitchFamily="2" charset="2"/>
              <a:buChar char="Ø"/>
            </a:pPr>
            <a:r>
              <a:rPr lang="en-IN" b="1" dirty="0">
                <a:latin typeface="Times New Roman" pitchFamily="18" charset="0"/>
                <a:cs typeface="Times New Roman" pitchFamily="18" charset="0"/>
              </a:rPr>
              <a:t>Microcontroller (CPU)</a:t>
            </a:r>
          </a:p>
          <a:p>
            <a:pPr>
              <a:buFont typeface="Wingdings" pitchFamily="2" charset="2"/>
              <a:buChar char="Ø"/>
            </a:pPr>
            <a:r>
              <a:rPr lang="en-IN" b="1" dirty="0">
                <a:latin typeface="Times New Roman" pitchFamily="18" charset="0"/>
                <a:cs typeface="Times New Roman" pitchFamily="18" charset="0"/>
              </a:rPr>
              <a:t>System on Chip (</a:t>
            </a:r>
            <a:r>
              <a:rPr lang="en-IN" b="1" i="1" dirty="0" err="1">
                <a:latin typeface="Times New Roman" pitchFamily="18" charset="0"/>
                <a:cs typeface="Times New Roman" pitchFamily="18" charset="0"/>
              </a:rPr>
              <a:t>SoC</a:t>
            </a:r>
            <a:r>
              <a:rPr lang="en-IN" b="1" dirty="0">
                <a:latin typeface="Times New Roman" pitchFamily="18" charset="0"/>
                <a:cs typeface="Times New Roman" pitchFamily="18" charset="0"/>
              </a:rPr>
              <a:t>)</a:t>
            </a:r>
          </a:p>
          <a:p>
            <a:pPr>
              <a:buFont typeface="Wingdings" pitchFamily="2" charset="2"/>
              <a:buChar char="Ø"/>
            </a:pPr>
            <a:r>
              <a:rPr lang="en-IN" b="1" dirty="0">
                <a:latin typeface="Times New Roman" pitchFamily="18" charset="0"/>
                <a:cs typeface="Times New Roman" pitchFamily="18" charset="0"/>
              </a:rPr>
              <a:t>ASIC processor</a:t>
            </a:r>
          </a:p>
          <a:p>
            <a:pPr>
              <a:buFont typeface="Wingdings" pitchFamily="2" charset="2"/>
              <a:buChar char="Ø"/>
            </a:pPr>
            <a:r>
              <a:rPr lang="en-IN" b="1" dirty="0">
                <a:latin typeface="Times New Roman" pitchFamily="18" charset="0"/>
                <a:cs typeface="Times New Roman" pitchFamily="18" charset="0"/>
              </a:rPr>
              <a:t>DSP processor</a:t>
            </a:r>
            <a:endParaRPr lang="en-IN" dirty="0">
              <a:latin typeface="Times New Roman" pitchFamily="18" charset="0"/>
              <a:cs typeface="Times New Roman"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2F6D-6149-418F-90B8-F1F7C7BC37B8}"/>
              </a:ext>
            </a:extLst>
          </p:cNvPr>
          <p:cNvSpPr>
            <a:spLocks noGrp="1"/>
          </p:cNvSpPr>
          <p:nvPr>
            <p:ph type="title"/>
          </p:nvPr>
        </p:nvSpPr>
        <p:spPr/>
        <p:txBody>
          <a:bodyPr>
            <a:normAutofit fontScale="90000"/>
          </a:bodyPr>
          <a:lstStyle/>
          <a:p>
            <a:br>
              <a:rPr lang="en-IN" dirty="0"/>
            </a:br>
            <a:br>
              <a:rPr lang="en-IN" dirty="0"/>
            </a:br>
            <a:r>
              <a:rPr lang="en-IN" b="1" dirty="0">
                <a:latin typeface="Times New Roman" pitchFamily="18" charset="0"/>
                <a:cs typeface="Times New Roman" pitchFamily="18" charset="0"/>
              </a:rPr>
              <a:t>IoT</a:t>
            </a:r>
            <a:endParaRPr lang="en-IN"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DF4BCB7-C2C5-4844-B985-9C22B022C75E}"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a:t>
            </a:fld>
            <a:endParaRPr lang="en-IN"/>
          </a:p>
        </p:txBody>
      </p:sp>
      <p:sp>
        <p:nvSpPr>
          <p:cNvPr id="3" name="Content Placeholder 2">
            <a:extLst>
              <a:ext uri="{FF2B5EF4-FFF2-40B4-BE49-F238E27FC236}">
                <a16:creationId xmlns:a16="http://schemas.microsoft.com/office/drawing/2014/main" id="{66E6D19D-87A5-44D5-9B1A-52945ECDF1EF}"/>
              </a:ext>
            </a:extLst>
          </p:cNvPr>
          <p:cNvSpPr>
            <a:spLocks noGrp="1"/>
          </p:cNvSpPr>
          <p:nvPr>
            <p:ph sz="quarter" idx="4294967295"/>
          </p:nvPr>
        </p:nvSpPr>
        <p:spPr>
          <a:xfrm>
            <a:off x="251520" y="1447800"/>
            <a:ext cx="8892480" cy="4572000"/>
          </a:xfrm>
        </p:spPr>
        <p:txBody>
          <a:bodyPr/>
          <a:lstStyle/>
          <a:p>
            <a:pPr algn="just"/>
            <a:r>
              <a:rPr lang="en-US" dirty="0">
                <a:latin typeface="Times New Roman" pitchFamily="18" charset="0"/>
                <a:cs typeface="Times New Roman" pitchFamily="18" charset="0"/>
              </a:rPr>
              <a:t>IoT is a platform where embedded devices are connected to the internet, so they can collect and exchange data with each other. </a:t>
            </a:r>
          </a:p>
          <a:p>
            <a:pPr algn="just"/>
            <a:r>
              <a:rPr lang="en-US" dirty="0">
                <a:latin typeface="Times New Roman" pitchFamily="18" charset="0"/>
                <a:cs typeface="Times New Roman" pitchFamily="18" charset="0"/>
              </a:rPr>
              <a:t>It enables devices to interact, collaborate and learn from each other’s experiences just like humans do.</a:t>
            </a:r>
          </a:p>
          <a:p>
            <a:pPr algn="just"/>
            <a:r>
              <a:rPr lang="en-US" dirty="0">
                <a:latin typeface="Times New Roman" pitchFamily="18" charset="0"/>
                <a:cs typeface="Times New Roman" pitchFamily="18" charset="0"/>
              </a:rPr>
              <a:t>It has dynamic global network infrastructure with self-configuring capabilities based on standard and interoperable communication protocols where physical and virtual “things” have identities, physical attributes and virtual network and use intelligent interfaces.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75998233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6470-8F83-40D4-B817-A2BBAA469C5C}"/>
              </a:ext>
            </a:extLst>
          </p:cNvPr>
          <p:cNvSpPr>
            <a:spLocks noGrp="1"/>
          </p:cNvSpPr>
          <p:nvPr>
            <p:ph type="title"/>
          </p:nvPr>
        </p:nvSpPr>
        <p:spPr/>
        <p:txBody>
          <a:bodyPr>
            <a:normAutofit/>
          </a:bodyPr>
          <a:lstStyle/>
          <a:p>
            <a:pPr algn="ctr"/>
            <a:r>
              <a:rPr lang="en-IN" b="1" dirty="0">
                <a:latin typeface="Times New Roman" pitchFamily="18" charset="0"/>
                <a:cs typeface="Times New Roman" pitchFamily="18" charset="0"/>
              </a:rPr>
              <a:t>Embedded software</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60</a:t>
            </a:fld>
            <a:endParaRPr lang="en-IN"/>
          </a:p>
        </p:txBody>
      </p:sp>
      <p:sp>
        <p:nvSpPr>
          <p:cNvPr id="3" name="Content Placeholder 2"/>
          <p:cNvSpPr>
            <a:spLocks noGrp="1"/>
          </p:cNvSpPr>
          <p:nvPr>
            <p:ph sz="quarter" idx="4294967295"/>
          </p:nvPr>
        </p:nvSpPr>
        <p:spPr>
          <a:xfrm>
            <a:off x="843374" y="1518444"/>
            <a:ext cx="7772400" cy="4572000"/>
          </a:xfrm>
        </p:spPr>
        <p:txBody>
          <a:bodyPr/>
          <a:lstStyle/>
          <a:p>
            <a:pPr>
              <a:buFont typeface="Wingdings" pitchFamily="2" charset="2"/>
              <a:buChar char="Ø"/>
            </a:pPr>
            <a:r>
              <a:rPr lang="en-IN" dirty="0">
                <a:latin typeface="Times New Roman" pitchFamily="18" charset="0"/>
                <a:cs typeface="Times New Roman" pitchFamily="18" charset="0"/>
              </a:rPr>
              <a:t>Device Driver</a:t>
            </a:r>
          </a:p>
          <a:p>
            <a:pPr>
              <a:buFont typeface="Wingdings" pitchFamily="2" charset="2"/>
              <a:buChar char="Ø"/>
            </a:pPr>
            <a:r>
              <a:rPr lang="en-IN" dirty="0">
                <a:latin typeface="Times New Roman" pitchFamily="18" charset="0"/>
                <a:cs typeface="Times New Roman" pitchFamily="18" charset="0"/>
              </a:rPr>
              <a:t>Operating System (OS) or </a:t>
            </a:r>
            <a:r>
              <a:rPr lang="en-IN" dirty="0" err="1">
                <a:latin typeface="Times New Roman" pitchFamily="18" charset="0"/>
                <a:cs typeface="Times New Roman" pitchFamily="18" charset="0"/>
              </a:rPr>
              <a:t>MicroOS</a:t>
            </a:r>
            <a:endParaRPr lang="en-IN" dirty="0">
              <a:latin typeface="Times New Roman" pitchFamily="18" charset="0"/>
              <a:cs typeface="Times New Roman" pitchFamily="18" charset="0"/>
            </a:endParaRPr>
          </a:p>
          <a:p>
            <a:endParaRPr lang="en-IN" dirty="0"/>
          </a:p>
        </p:txBody>
      </p:sp>
      <p:pic>
        <p:nvPicPr>
          <p:cNvPr id="2051" name="Picture 3"/>
          <p:cNvPicPr>
            <a:picLocks noChangeAspect="1" noChangeArrowheads="1"/>
          </p:cNvPicPr>
          <p:nvPr/>
        </p:nvPicPr>
        <p:blipFill>
          <a:blip r:embed="rId2"/>
          <a:srcRect/>
          <a:stretch>
            <a:fillRect/>
          </a:stretch>
        </p:blipFill>
        <p:spPr bwMode="auto">
          <a:xfrm>
            <a:off x="2643174" y="3071810"/>
            <a:ext cx="3099349" cy="3357586"/>
          </a:xfrm>
          <a:prstGeom prst="rect">
            <a:avLst/>
          </a:prstGeom>
          <a:noFill/>
          <a:ln w="9525">
            <a:noFill/>
            <a:miter lim="800000"/>
            <a:headEnd/>
            <a:tailEnd/>
          </a:ln>
          <a:effec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1BCD-3A2E-4564-9104-BD516CCE9F07}"/>
              </a:ext>
            </a:extLst>
          </p:cNvPr>
          <p:cNvSpPr>
            <a:spLocks noGrp="1"/>
          </p:cNvSpPr>
          <p:nvPr>
            <p:ph type="title"/>
          </p:nvPr>
        </p:nvSpPr>
        <p:spPr/>
        <p:txBody>
          <a:bodyPr>
            <a:normAutofit fontScale="90000"/>
          </a:bodyPr>
          <a:lstStyle/>
          <a:p>
            <a:r>
              <a:rPr lang="en-IN" b="1" dirty="0">
                <a:latin typeface="Times New Roman" pitchFamily="18" charset="0"/>
                <a:cs typeface="Times New Roman" pitchFamily="18" charset="0"/>
              </a:rPr>
              <a:t>Role of Embedded systems in the Internet of Things</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61</a:t>
            </a:fld>
            <a:endParaRPr lang="en-IN"/>
          </a:p>
        </p:txBody>
      </p:sp>
      <p:sp>
        <p:nvSpPr>
          <p:cNvPr id="3" name="Content Placeholder 2"/>
          <p:cNvSpPr>
            <a:spLocks noGrp="1"/>
          </p:cNvSpPr>
          <p:nvPr>
            <p:ph sz="quarter" idx="4294967295"/>
          </p:nvPr>
        </p:nvSpPr>
        <p:spPr>
          <a:xfrm>
            <a:off x="146304" y="1447800"/>
            <a:ext cx="8997696" cy="4572000"/>
          </a:xfrm>
        </p:spPr>
        <p:txBody>
          <a:bodyPr/>
          <a:lstStyle/>
          <a:p>
            <a:pPr>
              <a:buFont typeface="Wingdings" pitchFamily="2" charset="2"/>
              <a:buChar char="Ø"/>
            </a:pPr>
            <a:r>
              <a:rPr lang="en-IN" dirty="0">
                <a:latin typeface="Times New Roman" pitchFamily="18" charset="0"/>
                <a:cs typeface="Times New Roman" pitchFamily="18" charset="0"/>
              </a:rPr>
              <a:t>Internet of Things is the concept of connecting devices via the internet to exchange data</a:t>
            </a:r>
          </a:p>
          <a:p>
            <a:pPr>
              <a:buFont typeface="Wingdings" pitchFamily="2" charset="2"/>
              <a:buChar char="Ø"/>
            </a:pPr>
            <a:r>
              <a:rPr lang="en-IN" dirty="0">
                <a:latin typeface="Times New Roman" pitchFamily="18" charset="0"/>
                <a:cs typeface="Times New Roman" pitchFamily="18" charset="0"/>
              </a:rPr>
              <a:t>The Internet of Things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is a process in which objects are equipped with sensors, actuators, and processors that involve hardware board design and development, software systems, web APIs, and protocols, which together create a connected environment of embedded systems.</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1D7A-99F8-4192-B02C-1179361A0154}"/>
              </a:ext>
            </a:extLst>
          </p:cNvPr>
          <p:cNvSpPr>
            <a:spLocks noGrp="1"/>
          </p:cNvSpPr>
          <p:nvPr>
            <p:ph type="title"/>
          </p:nvPr>
        </p:nvSpPr>
        <p:spPr/>
        <p:txBody>
          <a:bodyPr>
            <a:normAutofit fontScale="90000"/>
          </a:bodyPr>
          <a:lstStyle/>
          <a:p>
            <a:r>
              <a:rPr lang="en-IN" b="1" dirty="0">
                <a:latin typeface="Times New Roman" pitchFamily="18" charset="0"/>
                <a:cs typeface="Times New Roman" pitchFamily="18" charset="0"/>
              </a:rPr>
              <a:t>Role of Embedded systems in the Internet of Things</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62</a:t>
            </a:fld>
            <a:endParaRPr lang="en-IN"/>
          </a:p>
        </p:txBody>
      </p:sp>
      <p:sp>
        <p:nvSpPr>
          <p:cNvPr id="3" name="Content Placeholder 2"/>
          <p:cNvSpPr>
            <a:spLocks noGrp="1"/>
          </p:cNvSpPr>
          <p:nvPr>
            <p:ph sz="quarter" idx="4294967295"/>
          </p:nvPr>
        </p:nvSpPr>
        <p:spPr>
          <a:xfrm>
            <a:off x="146304" y="1447800"/>
            <a:ext cx="8997696" cy="4572000"/>
          </a:xfrm>
        </p:spPr>
        <p:txBody>
          <a:bodyPr>
            <a:normAutofit/>
          </a:bodyPr>
          <a:lstStyle/>
          <a:p>
            <a:pPr>
              <a:buNone/>
            </a:pPr>
            <a:r>
              <a:rPr lang="en-IN" dirty="0">
                <a:latin typeface="Times New Roman" pitchFamily="18" charset="0"/>
                <a:cs typeface="Times New Roman" pitchFamily="18" charset="0"/>
              </a:rPr>
              <a:t>There are several challenges designers face in designing a hardware system for embedded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devices which include:</a:t>
            </a:r>
            <a:endParaRPr lang="en-IN" b="1" dirty="0">
              <a:latin typeface="Times New Roman" pitchFamily="18" charset="0"/>
              <a:cs typeface="Times New Roman" pitchFamily="18" charset="0"/>
            </a:endParaRPr>
          </a:p>
          <a:p>
            <a:pPr>
              <a:buFont typeface="Wingdings" pitchFamily="2" charset="2"/>
              <a:buChar char="Ø"/>
            </a:pPr>
            <a:r>
              <a:rPr lang="en-IN" dirty="0">
                <a:latin typeface="Times New Roman" pitchFamily="18" charset="0"/>
                <a:cs typeface="Times New Roman" pitchFamily="18" charset="0"/>
              </a:rPr>
              <a:t>Lack of necessary flexibility for running applications over embedded systems. </a:t>
            </a:r>
          </a:p>
          <a:p>
            <a:pPr fontAlgn="base">
              <a:buFont typeface="Wingdings" pitchFamily="2" charset="2"/>
              <a:buChar char="Ø"/>
            </a:pPr>
            <a:r>
              <a:rPr lang="en-IN" dirty="0">
                <a:latin typeface="Times New Roman" pitchFamily="18" charset="0"/>
                <a:cs typeface="Times New Roman" pitchFamily="18" charset="0"/>
              </a:rPr>
              <a:t>The security crisis in embedded system design.</a:t>
            </a:r>
          </a:p>
          <a:p>
            <a:pPr fontAlgn="base">
              <a:buFont typeface="Wingdings" pitchFamily="2" charset="2"/>
              <a:buChar char="Ø"/>
            </a:pPr>
            <a:r>
              <a:rPr lang="en-IN" dirty="0">
                <a:latin typeface="Times New Roman" pitchFamily="18" charset="0"/>
                <a:cs typeface="Times New Roman" pitchFamily="18" charset="0"/>
              </a:rPr>
              <a:t>High power dissipation of embedded system design</a:t>
            </a:r>
          </a:p>
          <a:p>
            <a:pPr fontAlgn="base">
              <a:buFont typeface="Wingdings" pitchFamily="2" charset="2"/>
              <a:buChar char="Ø"/>
            </a:pPr>
            <a:r>
              <a:rPr lang="en-IN" dirty="0">
                <a:latin typeface="Times New Roman" pitchFamily="18" charset="0"/>
                <a:cs typeface="Times New Roman" pitchFamily="18" charset="0"/>
              </a:rPr>
              <a:t>Problems of testing the design</a:t>
            </a:r>
          </a:p>
          <a:p>
            <a:pPr fontAlgn="base">
              <a:buFont typeface="Wingdings" pitchFamily="2" charset="2"/>
              <a:buChar char="Ø"/>
            </a:pPr>
            <a:r>
              <a:rPr lang="en-IN" dirty="0">
                <a:latin typeface="Times New Roman" pitchFamily="18" charset="0"/>
                <a:cs typeface="Times New Roman" pitchFamily="18" charset="0"/>
              </a:rPr>
              <a:t>Also, Inadequate functional safety of safety-critical embedded systems</a:t>
            </a:r>
          </a:p>
          <a:p>
            <a:pPr fontAlgn="base">
              <a:buFont typeface="Wingdings" pitchFamily="2" charset="2"/>
              <a:buChar char="Ø"/>
            </a:pPr>
            <a:r>
              <a:rPr lang="en-IN" dirty="0">
                <a:latin typeface="Times New Roman" pitchFamily="18" charset="0"/>
                <a:cs typeface="Times New Roman" pitchFamily="18" charset="0"/>
              </a:rPr>
              <a:t>Finally, Increased cost and time-to-market</a:t>
            </a:r>
          </a:p>
          <a:p>
            <a:endParaRPr lang="en-IN"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3C94-C22A-45A0-BD55-AE11FCFDD161}"/>
              </a:ext>
            </a:extLst>
          </p:cNvPr>
          <p:cNvSpPr>
            <a:spLocks noGrp="1"/>
          </p:cNvSpPr>
          <p:nvPr>
            <p:ph type="title"/>
          </p:nvPr>
        </p:nvSpPr>
        <p:spPr/>
        <p:txBody>
          <a:bodyPr/>
          <a:lstStyle/>
          <a:p>
            <a:pPr algn="ctr"/>
            <a:r>
              <a:rPr lang="en-GB" dirty="0">
                <a:latin typeface="Times New Roman" panose="02020603050405020304" pitchFamily="18" charset="0"/>
                <a:cs typeface="Times New Roman" panose="02020603050405020304" pitchFamily="18" charset="0"/>
              </a:rPr>
              <a:t>IOT architecture</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8F33EE5-2F45-4270-B412-F857C867A3BB}"/>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176D7D60-BF2D-49D6-B3F5-14CD0EF43103}"/>
              </a:ext>
            </a:extLst>
          </p:cNvPr>
          <p:cNvSpPr>
            <a:spLocks noGrp="1"/>
          </p:cNvSpPr>
          <p:nvPr>
            <p:ph type="sldNum" sz="quarter" idx="12"/>
          </p:nvPr>
        </p:nvSpPr>
        <p:spPr/>
        <p:txBody>
          <a:bodyPr/>
          <a:lstStyle/>
          <a:p>
            <a:fld id="{0E2B90DE-CA9C-452B-80F9-35262CC2B070}" type="slidenum">
              <a:rPr lang="en-IN" smtClean="0"/>
              <a:pPr/>
              <a:t>63</a:t>
            </a:fld>
            <a:endParaRPr lang="en-IN"/>
          </a:p>
        </p:txBody>
      </p:sp>
      <p:pic>
        <p:nvPicPr>
          <p:cNvPr id="6" name="Picture 5">
            <a:extLst>
              <a:ext uri="{FF2B5EF4-FFF2-40B4-BE49-F238E27FC236}">
                <a16:creationId xmlns:a16="http://schemas.microsoft.com/office/drawing/2014/main" id="{2434E9A2-D7C0-4CC9-BFE8-91FEEC1D1BD9}"/>
              </a:ext>
            </a:extLst>
          </p:cNvPr>
          <p:cNvPicPr>
            <a:picLocks noChangeAspect="1"/>
          </p:cNvPicPr>
          <p:nvPr/>
        </p:nvPicPr>
        <p:blipFill>
          <a:blip r:embed="rId2"/>
          <a:stretch>
            <a:fillRect/>
          </a:stretch>
        </p:blipFill>
        <p:spPr>
          <a:xfrm>
            <a:off x="755576" y="1581150"/>
            <a:ext cx="8064896" cy="4152106"/>
          </a:xfrm>
          <a:prstGeom prst="rect">
            <a:avLst/>
          </a:prstGeom>
        </p:spPr>
      </p:pic>
    </p:spTree>
    <p:extLst>
      <p:ext uri="{BB962C8B-B14F-4D97-AF65-F5344CB8AC3E}">
        <p14:creationId xmlns:p14="http://schemas.microsoft.com/office/powerpoint/2010/main" val="34150001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742C-19DB-4632-8400-B59F227B106F}"/>
              </a:ext>
            </a:extLst>
          </p:cNvPr>
          <p:cNvSpPr>
            <a:spLocks noGrp="1"/>
          </p:cNvSpPr>
          <p:nvPr>
            <p:ph type="title"/>
          </p:nvPr>
        </p:nvSpPr>
        <p:spPr/>
        <p:txBody>
          <a:bodyPr>
            <a:normAutofit fontScale="90000"/>
          </a:bodyPr>
          <a:lstStyle/>
          <a:p>
            <a:r>
              <a:rPr lang="en-IN" b="1" dirty="0">
                <a:solidFill>
                  <a:schemeClr val="tx1"/>
                </a:solidFill>
                <a:latin typeface="Times New Roman" panose="02020603050405020304" pitchFamily="18" charset="0"/>
                <a:cs typeface="Times New Roman" pitchFamily="18" charset="0"/>
              </a:rPr>
              <a:t>Sensing Layer </a:t>
            </a:r>
            <a:br>
              <a:rPr lang="en-IN" b="1" dirty="0">
                <a:solidFill>
                  <a:schemeClr val="tx1"/>
                </a:solidFill>
                <a:latin typeface="Times New Roman" panose="02020603050405020304" pitchFamily="18" charset="0"/>
                <a:cs typeface="Times New Roman" pitchFamily="18" charset="0"/>
              </a:rPr>
            </a:br>
            <a:r>
              <a:rPr lang="en-IN" b="1" dirty="0">
                <a:solidFill>
                  <a:schemeClr val="tx1"/>
                </a:solidFill>
                <a:latin typeface="Times New Roman" panose="02020603050405020304" pitchFamily="18" charset="0"/>
                <a:cs typeface="Times New Roman" pitchFamily="18" charset="0"/>
              </a:rPr>
              <a:t>(wireless sensors and actuators)</a:t>
            </a:r>
          </a:p>
        </p:txBody>
      </p:sp>
      <p:sp>
        <p:nvSpPr>
          <p:cNvPr id="3" name="Date Placeholder 2">
            <a:extLst>
              <a:ext uri="{FF2B5EF4-FFF2-40B4-BE49-F238E27FC236}">
                <a16:creationId xmlns:a16="http://schemas.microsoft.com/office/drawing/2014/main" id="{9B33F5C4-1A4E-4AC0-B69C-A5DFC5A4336D}"/>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4" name="Footer Placeholder 3">
            <a:extLst>
              <a:ext uri="{FF2B5EF4-FFF2-40B4-BE49-F238E27FC236}">
                <a16:creationId xmlns:a16="http://schemas.microsoft.com/office/drawing/2014/main" id="{FB329A67-3B23-42D8-A183-0632F98AC965}"/>
              </a:ext>
            </a:extLst>
          </p:cNvPr>
          <p:cNvSpPr>
            <a:spLocks noGrp="1"/>
          </p:cNvSpPr>
          <p:nvPr>
            <p:ph type="ftr" sz="quarter" idx="11"/>
          </p:nvPr>
        </p:nvSpPr>
        <p:spPr/>
        <p:txBody>
          <a:bodyPr/>
          <a:lstStyle/>
          <a:p>
            <a:r>
              <a:rPr lang="en-IN" dirty="0"/>
              <a:t>UNIT-I</a:t>
            </a:r>
          </a:p>
        </p:txBody>
      </p:sp>
      <p:sp>
        <p:nvSpPr>
          <p:cNvPr id="5" name="Slide Number Placeholder 4">
            <a:extLst>
              <a:ext uri="{FF2B5EF4-FFF2-40B4-BE49-F238E27FC236}">
                <a16:creationId xmlns:a16="http://schemas.microsoft.com/office/drawing/2014/main" id="{8A2FF643-8E4C-4AF2-AC96-00CC53841B8D}"/>
              </a:ext>
            </a:extLst>
          </p:cNvPr>
          <p:cNvSpPr>
            <a:spLocks noGrp="1"/>
          </p:cNvSpPr>
          <p:nvPr>
            <p:ph type="sldNum" sz="quarter" idx="12"/>
          </p:nvPr>
        </p:nvSpPr>
        <p:spPr/>
        <p:txBody>
          <a:bodyPr/>
          <a:lstStyle/>
          <a:p>
            <a:fld id="{0E2B90DE-CA9C-452B-80F9-35262CC2B070}" type="slidenum">
              <a:rPr lang="en-IN" smtClean="0"/>
              <a:pPr/>
              <a:t>64</a:t>
            </a:fld>
            <a:endParaRPr lang="en-IN"/>
          </a:p>
        </p:txBody>
      </p:sp>
      <p:sp>
        <p:nvSpPr>
          <p:cNvPr id="6" name="Rectangle 5">
            <a:extLst>
              <a:ext uri="{FF2B5EF4-FFF2-40B4-BE49-F238E27FC236}">
                <a16:creationId xmlns:a16="http://schemas.microsoft.com/office/drawing/2014/main" id="{C7DB28EC-6CD3-420E-ABB9-F549B906118D}"/>
              </a:ext>
            </a:extLst>
          </p:cNvPr>
          <p:cNvSpPr/>
          <p:nvPr/>
        </p:nvSpPr>
        <p:spPr>
          <a:xfrm>
            <a:off x="467544" y="1859340"/>
            <a:ext cx="8219256" cy="5262979"/>
          </a:xfrm>
          <a:prstGeom prst="rect">
            <a:avLst/>
          </a:prstGeom>
        </p:spPr>
        <p:txBody>
          <a:bodyPr wrap="square">
            <a:spAutoFit/>
          </a:bodyPr>
          <a:lstStyle/>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The sensor layer has the responsibility to recognize things and gather the data from them. </a:t>
            </a: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There are many types of sensors connected to the objects to gather information such as RFID, sensors and 2-D barcode. </a:t>
            </a: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The sensors are selected as per the requirement of applications. The data that is collected by these sensors can be about location, changes in the air, environment, etc. </a:t>
            </a: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However, they are the main aim of attackers who wish to use them to replace the sensor with their own.</a:t>
            </a:r>
          </a:p>
        </p:txBody>
      </p:sp>
    </p:spTree>
    <p:extLst>
      <p:ext uri="{BB962C8B-B14F-4D97-AF65-F5344CB8AC3E}">
        <p14:creationId xmlns:p14="http://schemas.microsoft.com/office/powerpoint/2010/main" val="137783231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B66D-6101-49B8-A021-646BD40EA8F3}"/>
              </a:ext>
            </a:extLst>
          </p:cNvPr>
          <p:cNvSpPr>
            <a:spLocks noGrp="1"/>
          </p:cNvSpPr>
          <p:nvPr>
            <p:ph type="title"/>
          </p:nvPr>
        </p:nvSpPr>
        <p:spPr/>
        <p:txBody>
          <a:bodyPr>
            <a:normAutofit fontScale="90000"/>
          </a:bodyPr>
          <a:lstStyle/>
          <a:p>
            <a:r>
              <a:rPr lang="en-IN" b="1" dirty="0">
                <a:solidFill>
                  <a:schemeClr val="tx1"/>
                </a:solidFill>
                <a:latin typeface="Times New Roman" panose="02020603050405020304" pitchFamily="18" charset="0"/>
                <a:cs typeface="Times New Roman" panose="02020603050405020304" pitchFamily="18" charset="0"/>
              </a:rPr>
              <a:t>Threats  related to sensor</a:t>
            </a:r>
            <a:br>
              <a:rPr lang="en-IN" dirty="0"/>
            </a:br>
            <a:endParaRPr lang="en-IN" dirty="0"/>
          </a:p>
        </p:txBody>
      </p:sp>
      <p:sp>
        <p:nvSpPr>
          <p:cNvPr id="3" name="Date Placeholder 2">
            <a:extLst>
              <a:ext uri="{FF2B5EF4-FFF2-40B4-BE49-F238E27FC236}">
                <a16:creationId xmlns:a16="http://schemas.microsoft.com/office/drawing/2014/main" id="{5A8CF955-9669-47DF-906E-82C50A81DFCE}"/>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C446696F-0982-4D26-B2C0-9D2C09E3C87F}"/>
              </a:ext>
            </a:extLst>
          </p:cNvPr>
          <p:cNvSpPr>
            <a:spLocks noGrp="1"/>
          </p:cNvSpPr>
          <p:nvPr>
            <p:ph type="sldNum" sz="quarter" idx="12"/>
          </p:nvPr>
        </p:nvSpPr>
        <p:spPr/>
        <p:txBody>
          <a:bodyPr/>
          <a:lstStyle/>
          <a:p>
            <a:fld id="{0E2B90DE-CA9C-452B-80F9-35262CC2B070}" type="slidenum">
              <a:rPr lang="en-IN" smtClean="0"/>
              <a:pPr/>
              <a:t>65</a:t>
            </a:fld>
            <a:endParaRPr lang="en-IN"/>
          </a:p>
        </p:txBody>
      </p:sp>
      <p:sp>
        <p:nvSpPr>
          <p:cNvPr id="8" name="Content Placeholder 7">
            <a:extLst>
              <a:ext uri="{FF2B5EF4-FFF2-40B4-BE49-F238E27FC236}">
                <a16:creationId xmlns:a16="http://schemas.microsoft.com/office/drawing/2014/main" id="{2ED1AFFB-57E9-4851-AE41-B987B51BF68C}"/>
              </a:ext>
            </a:extLst>
          </p:cNvPr>
          <p:cNvSpPr>
            <a:spLocks noGrp="1"/>
          </p:cNvSpPr>
          <p:nvPr>
            <p:ph sz="quarter" idx="1"/>
          </p:nvPr>
        </p:nvSpPr>
        <p:spPr>
          <a:xfrm>
            <a:off x="717476" y="1555750"/>
            <a:ext cx="7931224" cy="4495800"/>
          </a:xfrm>
        </p:spPr>
        <p:txBody>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Replay Attack:</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Eavesdropping:</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Timing Attack:</a:t>
            </a:r>
          </a:p>
          <a:p>
            <a:pPr marL="0" indent="0">
              <a:buNone/>
            </a:pPr>
            <a:endParaRPr lang="en-IN" dirty="0"/>
          </a:p>
        </p:txBody>
      </p:sp>
    </p:spTree>
    <p:extLst>
      <p:ext uri="{BB962C8B-B14F-4D97-AF65-F5344CB8AC3E}">
        <p14:creationId xmlns:p14="http://schemas.microsoft.com/office/powerpoint/2010/main" val="24856728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F91D-A090-4894-9E1D-0ED13D36955D}"/>
              </a:ext>
            </a:extLst>
          </p:cNvPr>
          <p:cNvSpPr>
            <a:spLocks noGrp="1"/>
          </p:cNvSpPr>
          <p:nvPr>
            <p:ph type="title"/>
          </p:nvPr>
        </p:nvSpPr>
        <p:spPr/>
        <p:txBody>
          <a:bodyPr>
            <a:noAutofit/>
          </a:bodyPr>
          <a:lstStyle/>
          <a:p>
            <a:pPr algn="just">
              <a:spcBef>
                <a:spcPts val="580"/>
              </a:spcBef>
              <a:buClr>
                <a:schemeClr val="accent1"/>
              </a:buClr>
              <a:buSzPct val="85000"/>
            </a:pPr>
            <a:r>
              <a:rPr lang="en-IN" sz="3600" b="1" dirty="0">
                <a:solidFill>
                  <a:schemeClr val="tx1"/>
                </a:solidFill>
                <a:latin typeface="Times New Roman" panose="02020603050405020304" pitchFamily="18" charset="0"/>
                <a:ea typeface="+mn-ea"/>
                <a:cs typeface="Times New Roman" panose="02020603050405020304" pitchFamily="18" charset="0"/>
              </a:rPr>
              <a:t>Sensor data aggregation systems and </a:t>
            </a:r>
            <a:r>
              <a:rPr lang="en-IN" sz="3600" b="1" dirty="0" err="1">
                <a:solidFill>
                  <a:schemeClr val="tx1"/>
                </a:solidFill>
                <a:latin typeface="Times New Roman" panose="02020603050405020304" pitchFamily="18" charset="0"/>
                <a:ea typeface="+mn-ea"/>
                <a:cs typeface="Times New Roman" panose="02020603050405020304" pitchFamily="18" charset="0"/>
              </a:rPr>
              <a:t>analog</a:t>
            </a:r>
            <a:r>
              <a:rPr lang="en-IN" sz="3600" b="1" dirty="0">
                <a:solidFill>
                  <a:schemeClr val="tx1"/>
                </a:solidFill>
                <a:latin typeface="Times New Roman" panose="02020603050405020304" pitchFamily="18" charset="0"/>
                <a:ea typeface="+mn-ea"/>
                <a:cs typeface="Times New Roman" panose="02020603050405020304" pitchFamily="18" charset="0"/>
              </a:rPr>
              <a:t>-to-digital data conversion</a:t>
            </a:r>
          </a:p>
        </p:txBody>
      </p:sp>
      <p:sp>
        <p:nvSpPr>
          <p:cNvPr id="4" name="Date Placeholder 3">
            <a:extLst>
              <a:ext uri="{FF2B5EF4-FFF2-40B4-BE49-F238E27FC236}">
                <a16:creationId xmlns:a16="http://schemas.microsoft.com/office/drawing/2014/main" id="{313A5BD7-C3E5-48C7-AF14-55FDE922BB8B}"/>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6" name="Slide Number Placeholder 5">
            <a:extLst>
              <a:ext uri="{FF2B5EF4-FFF2-40B4-BE49-F238E27FC236}">
                <a16:creationId xmlns:a16="http://schemas.microsoft.com/office/drawing/2014/main" id="{D83EE0E2-68FD-4F75-8054-2E33C50C5A10}"/>
              </a:ext>
            </a:extLst>
          </p:cNvPr>
          <p:cNvSpPr>
            <a:spLocks noGrp="1"/>
          </p:cNvSpPr>
          <p:nvPr>
            <p:ph type="sldNum" sz="quarter" idx="12"/>
          </p:nvPr>
        </p:nvSpPr>
        <p:spPr/>
        <p:txBody>
          <a:bodyPr/>
          <a:lstStyle/>
          <a:p>
            <a:fld id="{0E2B90DE-CA9C-452B-80F9-35262CC2B070}" type="slidenum">
              <a:rPr lang="en-IN" smtClean="0"/>
              <a:pPr/>
              <a:t>66</a:t>
            </a:fld>
            <a:endParaRPr lang="en-IN"/>
          </a:p>
        </p:txBody>
      </p:sp>
      <p:sp>
        <p:nvSpPr>
          <p:cNvPr id="7" name="Content Placeholder 6">
            <a:extLst>
              <a:ext uri="{FF2B5EF4-FFF2-40B4-BE49-F238E27FC236}">
                <a16:creationId xmlns:a16="http://schemas.microsoft.com/office/drawing/2014/main" id="{4EFF07A0-9953-43C4-AFAC-FAAC95D923F8}"/>
              </a:ext>
            </a:extLst>
          </p:cNvPr>
          <p:cNvSpPr>
            <a:spLocks noGrp="1"/>
          </p:cNvSpPr>
          <p:nvPr>
            <p:ph sz="quarter" idx="1"/>
          </p:nvPr>
        </p:nvSpPr>
        <p:spPr>
          <a:xfrm>
            <a:off x="603504" y="1600200"/>
            <a:ext cx="8083296" cy="4495800"/>
          </a:xfrm>
        </p:spPr>
        <p:txBody>
          <a:bodyPr/>
          <a:lstStyle/>
          <a:p>
            <a:pPr algn="just"/>
            <a:r>
              <a:rPr lang="en-IN" dirty="0">
                <a:latin typeface="Times New Roman" panose="02020603050405020304" pitchFamily="18" charset="0"/>
                <a:cs typeface="Times New Roman" panose="02020603050405020304" pitchFamily="18" charset="0"/>
              </a:rPr>
              <a:t>This layer is also known as a transmission layer. </a:t>
            </a:r>
          </a:p>
          <a:p>
            <a:pPr algn="just"/>
            <a:r>
              <a:rPr lang="en-IN" dirty="0">
                <a:latin typeface="Times New Roman" panose="02020603050405020304" pitchFamily="18" charset="0"/>
                <a:cs typeface="Times New Roman" panose="02020603050405020304" pitchFamily="18" charset="0"/>
              </a:rPr>
              <a:t>It acts like a bridge that carries and transmits data gathered from physical objects through sensors. </a:t>
            </a:r>
          </a:p>
          <a:p>
            <a:pPr algn="just"/>
            <a:r>
              <a:rPr lang="en-IN" dirty="0">
                <a:latin typeface="Times New Roman" panose="02020603050405020304" pitchFamily="18" charset="0"/>
                <a:cs typeface="Times New Roman" panose="02020603050405020304" pitchFamily="18" charset="0"/>
              </a:rPr>
              <a:t>The medium can be wireless or wire-based. It also connects the network devices and networks to each other. </a:t>
            </a:r>
          </a:p>
          <a:p>
            <a:pPr algn="just"/>
            <a:r>
              <a:rPr lang="en-IN" dirty="0">
                <a:latin typeface="Times New Roman" panose="02020603050405020304" pitchFamily="18" charset="0"/>
                <a:cs typeface="Times New Roman" panose="02020603050405020304" pitchFamily="18" charset="0"/>
              </a:rPr>
              <a:t>Hence, it is extremely sensitive to attacks from the attackers. </a:t>
            </a:r>
          </a:p>
          <a:p>
            <a:pPr algn="just"/>
            <a:r>
              <a:rPr lang="en-IN" dirty="0">
                <a:latin typeface="Times New Roman" panose="02020603050405020304" pitchFamily="18" charset="0"/>
                <a:cs typeface="Times New Roman" panose="02020603050405020304" pitchFamily="18" charset="0"/>
              </a:rPr>
              <a:t>It has important security issues regarding integrity and authentication of data that is being transmitted to the network</a:t>
            </a:r>
            <a:r>
              <a:rPr lang="en-IN" dirty="0"/>
              <a:t>.</a:t>
            </a:r>
          </a:p>
        </p:txBody>
      </p:sp>
    </p:spTree>
    <p:extLst>
      <p:ext uri="{BB962C8B-B14F-4D97-AF65-F5344CB8AC3E}">
        <p14:creationId xmlns:p14="http://schemas.microsoft.com/office/powerpoint/2010/main" val="157450824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51CA-8A4C-4CC9-B629-36426D248478}"/>
              </a:ext>
            </a:extLst>
          </p:cNvPr>
          <p:cNvSpPr>
            <a:spLocks noGrp="1"/>
          </p:cNvSpPr>
          <p:nvPr>
            <p:ph type="title"/>
          </p:nvPr>
        </p:nvSpPr>
        <p:spPr>
          <a:xfrm>
            <a:off x="876300" y="1028700"/>
            <a:ext cx="7772400" cy="1143000"/>
          </a:xfrm>
        </p:spPr>
        <p:txBody>
          <a:bodyPr>
            <a:normAutofit fontScale="90000"/>
          </a:bodyPr>
          <a:lstStyle/>
          <a:p>
            <a:br>
              <a:rPr lang="en-IN" b="1" dirty="0"/>
            </a:br>
            <a:br>
              <a:rPr lang="en-IN" b="1" dirty="0"/>
            </a:br>
            <a:br>
              <a:rPr lang="en-IN" b="1" dirty="0"/>
            </a:br>
            <a:br>
              <a:rPr lang="en-IN" b="1" dirty="0"/>
            </a:br>
            <a:br>
              <a:rPr lang="en-IN" b="1" dirty="0"/>
            </a:br>
            <a:r>
              <a:rPr lang="en-IN" b="1" dirty="0">
                <a:solidFill>
                  <a:schemeClr val="tx1"/>
                </a:solidFill>
                <a:latin typeface="Times New Roman" panose="02020603050405020304" pitchFamily="18" charset="0"/>
                <a:cs typeface="Times New Roman" panose="02020603050405020304" pitchFamily="18" charset="0"/>
              </a:rPr>
              <a:t>Common issues and threats of the Network layer are</a:t>
            </a:r>
            <a:r>
              <a:rPr lang="en-IN" b="1" dirty="0">
                <a:latin typeface="Times New Roman" panose="02020603050405020304" pitchFamily="18" charset="0"/>
                <a:cs typeface="Times New Roman" panose="02020603050405020304" pitchFamily="18" charset="0"/>
              </a:rPr>
              <a: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6B79C8D-48F9-4EB4-A409-A9A73D750F08}"/>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5" name="Footer Placeholder 4">
            <a:extLst>
              <a:ext uri="{FF2B5EF4-FFF2-40B4-BE49-F238E27FC236}">
                <a16:creationId xmlns:a16="http://schemas.microsoft.com/office/drawing/2014/main" id="{50CC6399-5EB7-492E-9655-C32F83D966FA}"/>
              </a:ext>
            </a:extLst>
          </p:cNvPr>
          <p:cNvSpPr>
            <a:spLocks noGrp="1"/>
          </p:cNvSpPr>
          <p:nvPr>
            <p:ph type="ftr" sz="quarter" idx="11"/>
          </p:nvPr>
        </p:nvSpPr>
        <p:spPr/>
        <p:txBody>
          <a:bodyPr/>
          <a:lstStyle/>
          <a:p>
            <a:r>
              <a:rPr lang="en-IN"/>
              <a:t>SOCIETY5.0 -UNIT-I</a:t>
            </a:r>
          </a:p>
        </p:txBody>
      </p:sp>
      <p:sp>
        <p:nvSpPr>
          <p:cNvPr id="6" name="Slide Number Placeholder 5">
            <a:extLst>
              <a:ext uri="{FF2B5EF4-FFF2-40B4-BE49-F238E27FC236}">
                <a16:creationId xmlns:a16="http://schemas.microsoft.com/office/drawing/2014/main" id="{DBD6253F-A24C-4988-9CFB-29B262BC8599}"/>
              </a:ext>
            </a:extLst>
          </p:cNvPr>
          <p:cNvSpPr>
            <a:spLocks noGrp="1"/>
          </p:cNvSpPr>
          <p:nvPr>
            <p:ph type="sldNum" sz="quarter" idx="12"/>
          </p:nvPr>
        </p:nvSpPr>
        <p:spPr/>
        <p:txBody>
          <a:bodyPr/>
          <a:lstStyle/>
          <a:p>
            <a:fld id="{0E2B90DE-CA9C-452B-80F9-35262CC2B070}" type="slidenum">
              <a:rPr lang="en-IN" smtClean="0"/>
              <a:pPr/>
              <a:t>67</a:t>
            </a:fld>
            <a:endParaRPr lang="en-IN"/>
          </a:p>
        </p:txBody>
      </p:sp>
      <p:sp>
        <p:nvSpPr>
          <p:cNvPr id="7" name="Content Placeholder 6">
            <a:extLst>
              <a:ext uri="{FF2B5EF4-FFF2-40B4-BE49-F238E27FC236}">
                <a16:creationId xmlns:a16="http://schemas.microsoft.com/office/drawing/2014/main" id="{F1E542F2-AF35-41A7-85CD-CE8EC63D0353}"/>
              </a:ext>
            </a:extLst>
          </p:cNvPr>
          <p:cNvSpPr>
            <a:spLocks noGrp="1"/>
          </p:cNvSpPr>
          <p:nvPr>
            <p:ph sz="quarter" idx="1"/>
          </p:nvPr>
        </p:nvSpPr>
        <p:spPr>
          <a:xfrm>
            <a:off x="426368" y="1714500"/>
            <a:ext cx="8291264" cy="4495800"/>
          </a:xfrm>
        </p:spPr>
        <p:txBody>
          <a:bodyPr/>
          <a:lstStyle/>
          <a:p>
            <a:r>
              <a:rPr lang="en-IN" dirty="0">
                <a:latin typeface="Times New Roman" panose="02020603050405020304" pitchFamily="18" charset="0"/>
                <a:cs typeface="Times New Roman" panose="02020603050405020304" pitchFamily="18" charset="0"/>
              </a:rPr>
              <a:t>Main-in-The-Middle Attack:</a:t>
            </a:r>
          </a:p>
          <a:p>
            <a:r>
              <a:rPr lang="en-IN" dirty="0">
                <a:latin typeface="Times New Roman" panose="02020603050405020304" pitchFamily="18" charset="0"/>
                <a:cs typeface="Times New Roman" panose="02020603050405020304" pitchFamily="18" charset="0"/>
              </a:rPr>
              <a:t>Storage Attack:</a:t>
            </a:r>
          </a:p>
          <a:p>
            <a:r>
              <a:rPr lang="en-IN" dirty="0">
                <a:latin typeface="Times New Roman" panose="02020603050405020304" pitchFamily="18" charset="0"/>
                <a:cs typeface="Times New Roman" panose="02020603050405020304" pitchFamily="18" charset="0"/>
              </a:rPr>
              <a:t>Exploit Attack:</a:t>
            </a:r>
          </a:p>
          <a:p>
            <a:pPr marL="0" indent="0">
              <a:buNone/>
            </a:pPr>
            <a:endParaRPr lang="en-IN" dirty="0"/>
          </a:p>
        </p:txBody>
      </p:sp>
    </p:spTree>
    <p:extLst>
      <p:ext uri="{BB962C8B-B14F-4D97-AF65-F5344CB8AC3E}">
        <p14:creationId xmlns:p14="http://schemas.microsoft.com/office/powerpoint/2010/main" val="31213058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2F1A-7CF3-407B-B271-64E16EF01EBF}"/>
              </a:ext>
            </a:extLst>
          </p:cNvPr>
          <p:cNvSpPr>
            <a:spLocks noGrp="1"/>
          </p:cNvSpPr>
          <p:nvPr>
            <p:ph type="title"/>
          </p:nvPr>
        </p:nvSpPr>
        <p:spPr/>
        <p:txBody>
          <a:bodyPr>
            <a:normAutofit fontScale="90000"/>
          </a:bodyPr>
          <a:lstStyle/>
          <a:p>
            <a:pPr algn="ctr"/>
            <a:r>
              <a:rPr lang="en-IN" b="1" dirty="0">
                <a:solidFill>
                  <a:schemeClr val="tx1"/>
                </a:solidFill>
                <a:latin typeface="Times New Roman" panose="02020603050405020304" pitchFamily="18" charset="0"/>
                <a:cs typeface="Times New Roman" panose="02020603050405020304" pitchFamily="18" charset="0"/>
              </a:rPr>
              <a:t>Data Processing Layer</a:t>
            </a:r>
            <a:br>
              <a:rPr lang="en-IN" dirty="0"/>
            </a:br>
            <a:endParaRPr lang="en-IN" dirty="0"/>
          </a:p>
        </p:txBody>
      </p:sp>
      <p:sp>
        <p:nvSpPr>
          <p:cNvPr id="4" name="Date Placeholder 3">
            <a:extLst>
              <a:ext uri="{FF2B5EF4-FFF2-40B4-BE49-F238E27FC236}">
                <a16:creationId xmlns:a16="http://schemas.microsoft.com/office/drawing/2014/main" id="{4EBBE527-7A6A-45FD-8132-9C0DF3AC9B95}"/>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6" name="Slide Number Placeholder 5">
            <a:extLst>
              <a:ext uri="{FF2B5EF4-FFF2-40B4-BE49-F238E27FC236}">
                <a16:creationId xmlns:a16="http://schemas.microsoft.com/office/drawing/2014/main" id="{77E555C7-0986-4839-A358-F98CE3F2CEE1}"/>
              </a:ext>
            </a:extLst>
          </p:cNvPr>
          <p:cNvSpPr>
            <a:spLocks noGrp="1"/>
          </p:cNvSpPr>
          <p:nvPr>
            <p:ph type="sldNum" sz="quarter" idx="12"/>
          </p:nvPr>
        </p:nvSpPr>
        <p:spPr/>
        <p:txBody>
          <a:bodyPr/>
          <a:lstStyle/>
          <a:p>
            <a:fld id="{0E2B90DE-CA9C-452B-80F9-35262CC2B070}" type="slidenum">
              <a:rPr lang="en-IN" smtClean="0"/>
              <a:pPr/>
              <a:t>68</a:t>
            </a:fld>
            <a:endParaRPr lang="en-IN"/>
          </a:p>
        </p:txBody>
      </p:sp>
      <p:sp>
        <p:nvSpPr>
          <p:cNvPr id="7" name="Content Placeholder 6">
            <a:extLst>
              <a:ext uri="{FF2B5EF4-FFF2-40B4-BE49-F238E27FC236}">
                <a16:creationId xmlns:a16="http://schemas.microsoft.com/office/drawing/2014/main" id="{192ACA49-6457-418B-8978-66E2E4A437E0}"/>
              </a:ext>
            </a:extLst>
          </p:cNvPr>
          <p:cNvSpPr>
            <a:spLocks noGrp="1"/>
          </p:cNvSpPr>
          <p:nvPr>
            <p:ph sz="quarter" idx="1"/>
          </p:nvPr>
        </p:nvSpPr>
        <p:spPr>
          <a:xfrm>
            <a:off x="395536" y="908720"/>
            <a:ext cx="8291264" cy="5187280"/>
          </a:xfrm>
        </p:spPr>
        <p:txBody>
          <a:bodyPr>
            <a:normAutofit fontScale="85000" lnSpcReduction="20000"/>
          </a:bodyPr>
          <a:lstStyle/>
          <a:p>
            <a:r>
              <a:rPr lang="en-IN" dirty="0">
                <a:latin typeface="Times New Roman" panose="02020603050405020304" pitchFamily="18" charset="0"/>
                <a:cs typeface="Times New Roman" panose="02020603050405020304" pitchFamily="18" charset="0"/>
              </a:rPr>
              <a:t>In three-layer architecture, the data were directly sent to the network layer. </a:t>
            </a:r>
          </a:p>
          <a:p>
            <a:r>
              <a:rPr lang="en-IN" dirty="0">
                <a:latin typeface="Times New Roman" panose="02020603050405020304" pitchFamily="18" charset="0"/>
                <a:cs typeface="Times New Roman" panose="02020603050405020304" pitchFamily="18" charset="0"/>
              </a:rPr>
              <a:t>Due to sending data directly the chances of getting damages increase. In four-layer architecture, data is sent to this layer that is obtained from a perception layer. </a:t>
            </a:r>
          </a:p>
          <a:p>
            <a:r>
              <a:rPr lang="en-IN" dirty="0">
                <a:latin typeface="Times New Roman" panose="02020603050405020304" pitchFamily="18" charset="0"/>
                <a:cs typeface="Times New Roman" panose="02020603050405020304" pitchFamily="18" charset="0"/>
              </a:rPr>
              <a:t>Data Processing Layer has two responsibilities it confirms that data is forwarded by the authentic users and prevented from threats.</a:t>
            </a:r>
          </a:p>
          <a:p>
            <a:r>
              <a:rPr lang="en-IN" dirty="0">
                <a:latin typeface="Times New Roman" panose="02020603050405020304" pitchFamily="18" charset="0"/>
                <a:cs typeface="Times New Roman" panose="02020603050405020304" pitchFamily="18" charset="0"/>
              </a:rPr>
              <a:t>Authentication is the most commonly used method to verify the users and the data. </a:t>
            </a:r>
          </a:p>
          <a:p>
            <a:r>
              <a:rPr lang="en-IN" dirty="0">
                <a:latin typeface="Times New Roman" panose="02020603050405020304" pitchFamily="18" charset="0"/>
                <a:cs typeface="Times New Roman" panose="02020603050405020304" pitchFamily="18" charset="0"/>
              </a:rPr>
              <a:t>It is applied by using pre-shared, keys and passwords to the concerned user. </a:t>
            </a:r>
          </a:p>
          <a:p>
            <a:r>
              <a:rPr lang="en-IN" dirty="0">
                <a:latin typeface="Times New Roman" panose="02020603050405020304" pitchFamily="18" charset="0"/>
                <a:cs typeface="Times New Roman" panose="02020603050405020304" pitchFamily="18" charset="0"/>
              </a:rPr>
              <a:t>The second responsibility of the layer is to send information to the network layer.</a:t>
            </a:r>
          </a:p>
          <a:p>
            <a:r>
              <a:rPr lang="en-IN" dirty="0">
                <a:latin typeface="Times New Roman" panose="02020603050405020304" pitchFamily="18" charset="0"/>
                <a:cs typeface="Times New Roman" panose="02020603050405020304" pitchFamily="18" charset="0"/>
              </a:rPr>
              <a:t> The medium through which data is transferred from the Data Processing Layer to the network layer can be wireless and wire-based</a:t>
            </a:r>
            <a:r>
              <a:rPr lang="en-IN" dirty="0"/>
              <a:t>.</a:t>
            </a:r>
          </a:p>
          <a:p>
            <a:endParaRPr lang="en-IN" dirty="0"/>
          </a:p>
        </p:txBody>
      </p:sp>
    </p:spTree>
    <p:extLst>
      <p:ext uri="{BB962C8B-B14F-4D97-AF65-F5344CB8AC3E}">
        <p14:creationId xmlns:p14="http://schemas.microsoft.com/office/powerpoint/2010/main" val="378926356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FF9B-FCC7-449A-BA89-A6EDAC31F3D9}"/>
              </a:ext>
            </a:extLst>
          </p:cNvPr>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Common issues and threats of the Data Processing layer are:</a:t>
            </a:r>
          </a:p>
        </p:txBody>
      </p:sp>
      <p:sp>
        <p:nvSpPr>
          <p:cNvPr id="4" name="Date Placeholder 3">
            <a:extLst>
              <a:ext uri="{FF2B5EF4-FFF2-40B4-BE49-F238E27FC236}">
                <a16:creationId xmlns:a16="http://schemas.microsoft.com/office/drawing/2014/main" id="{DB65CDF8-C88F-4420-9145-56A10AD38B19}"/>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6" name="Slide Number Placeholder 5">
            <a:extLst>
              <a:ext uri="{FF2B5EF4-FFF2-40B4-BE49-F238E27FC236}">
                <a16:creationId xmlns:a16="http://schemas.microsoft.com/office/drawing/2014/main" id="{AAE0F3AC-DFA9-4BBB-A59B-B67314CF6AF8}"/>
              </a:ext>
            </a:extLst>
          </p:cNvPr>
          <p:cNvSpPr>
            <a:spLocks noGrp="1"/>
          </p:cNvSpPr>
          <p:nvPr>
            <p:ph type="sldNum" sz="quarter" idx="12"/>
          </p:nvPr>
        </p:nvSpPr>
        <p:spPr/>
        <p:txBody>
          <a:bodyPr/>
          <a:lstStyle/>
          <a:p>
            <a:fld id="{0E2B90DE-CA9C-452B-80F9-35262CC2B070}" type="slidenum">
              <a:rPr lang="en-IN" smtClean="0"/>
              <a:pPr/>
              <a:t>69</a:t>
            </a:fld>
            <a:endParaRPr lang="en-IN"/>
          </a:p>
        </p:txBody>
      </p:sp>
      <p:sp>
        <p:nvSpPr>
          <p:cNvPr id="7" name="Content Placeholder 6">
            <a:extLst>
              <a:ext uri="{FF2B5EF4-FFF2-40B4-BE49-F238E27FC236}">
                <a16:creationId xmlns:a16="http://schemas.microsoft.com/office/drawing/2014/main" id="{F68A2D64-1131-46F4-A49F-72D85DBB1977}"/>
              </a:ext>
            </a:extLst>
          </p:cNvPr>
          <p:cNvSpPr>
            <a:spLocks noGrp="1"/>
          </p:cNvSpPr>
          <p:nvPr>
            <p:ph sz="quarter" idx="1"/>
          </p:nvPr>
        </p:nvSpPr>
        <p:spPr>
          <a:xfrm>
            <a:off x="1115616" y="1676400"/>
            <a:ext cx="6696744" cy="4495800"/>
          </a:xfrm>
        </p:spPr>
        <p:txBody>
          <a:bodyPr/>
          <a:lstStyle/>
          <a:p>
            <a:r>
              <a:rPr lang="en-IN" dirty="0">
                <a:latin typeface="Times New Roman" panose="02020603050405020304" pitchFamily="18" charset="0"/>
                <a:cs typeface="Times New Roman" panose="02020603050405020304" pitchFamily="18" charset="0"/>
              </a:rPr>
              <a:t>DoS Attack:</a:t>
            </a:r>
          </a:p>
          <a:p>
            <a:r>
              <a:rPr lang="en-IN" dirty="0">
                <a:latin typeface="Times New Roman" panose="02020603050405020304" pitchFamily="18" charset="0"/>
                <a:cs typeface="Times New Roman" panose="02020603050405020304" pitchFamily="18" charset="0"/>
              </a:rPr>
              <a:t>Malicious Insider Attack:</a:t>
            </a:r>
          </a:p>
          <a:p>
            <a:endParaRPr lang="en-IN" dirty="0"/>
          </a:p>
        </p:txBody>
      </p:sp>
    </p:spTree>
    <p:extLst>
      <p:ext uri="{BB962C8B-B14F-4D97-AF65-F5344CB8AC3E}">
        <p14:creationId xmlns:p14="http://schemas.microsoft.com/office/powerpoint/2010/main" val="2164978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9F31-9E79-47CF-BF04-CEDA5E12D2C0}"/>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F41B072C-F646-4051-AC15-EE28B05618CE}"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a:t>
            </a:fld>
            <a:endParaRPr lang="en-IN"/>
          </a:p>
        </p:txBody>
      </p:sp>
      <p:sp>
        <p:nvSpPr>
          <p:cNvPr id="3" name="Content Placeholder 2">
            <a:extLst>
              <a:ext uri="{FF2B5EF4-FFF2-40B4-BE49-F238E27FC236}">
                <a16:creationId xmlns:a16="http://schemas.microsoft.com/office/drawing/2014/main" id="{9F63F6F5-488C-4C7C-9E3F-ECB2E7525228}"/>
              </a:ext>
            </a:extLst>
          </p:cNvPr>
          <p:cNvSpPr>
            <a:spLocks noGrp="1"/>
          </p:cNvSpPr>
          <p:nvPr>
            <p:ph sz="quarter" idx="4294967295"/>
          </p:nvPr>
        </p:nvSpPr>
        <p:spPr>
          <a:xfrm>
            <a:off x="0" y="1447800"/>
            <a:ext cx="9144000" cy="4572000"/>
          </a:xfrm>
        </p:spPr>
        <p:txBody>
          <a:bodyPr/>
          <a:lstStyle/>
          <a:p>
            <a:pPr marL="0" indent="0" algn="just">
              <a:buNone/>
            </a:pPr>
            <a:r>
              <a:rPr lang="en-US" b="1" dirty="0">
                <a:latin typeface="Times New Roman" pitchFamily="18" charset="0"/>
                <a:cs typeface="Times New Roman" pitchFamily="18" charset="0"/>
              </a:rPr>
              <a:t>Father of IoT</a:t>
            </a:r>
          </a:p>
          <a:p>
            <a:pPr algn="just"/>
            <a:endParaRPr lang="en-US" dirty="0">
              <a:latin typeface="Times New Roman" pitchFamily="18" charset="0"/>
              <a:cs typeface="Times New Roman" pitchFamily="18" charset="0"/>
            </a:endParaRPr>
          </a:p>
          <a:p>
            <a:pPr algn="just">
              <a:buFont typeface="Wingdings" panose="05000000000000000000" pitchFamily="2" charset="2"/>
              <a:buChar char="Ø"/>
            </a:pPr>
            <a:r>
              <a:rPr lang="en-US" dirty="0">
                <a:latin typeface="Times New Roman" pitchFamily="18" charset="0"/>
                <a:cs typeface="Times New Roman" pitchFamily="18" charset="0"/>
              </a:rPr>
              <a:t>Kevin Ashton is an innovator and consumer sensor expert who coined the phrase “the Internet of Things” to describe the network connecting objects in the physical world to the Internet.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33397289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5400-4940-47FA-9D23-61BB813FBFC3}"/>
              </a:ext>
            </a:extLst>
          </p:cNvPr>
          <p:cNvSpPr>
            <a:spLocks noGrp="1"/>
          </p:cNvSpPr>
          <p:nvPr>
            <p:ph type="title"/>
          </p:nvPr>
        </p:nvSpPr>
        <p:spPr/>
        <p:txBody>
          <a:bodyPr>
            <a:normAutofit/>
          </a:bodyPr>
          <a:lstStyle/>
          <a:p>
            <a:pPr algn="ctr"/>
            <a:r>
              <a:rPr lang="en-IN" b="1" dirty="0">
                <a:latin typeface="Times New Roman" panose="02020603050405020304" pitchFamily="18" charset="0"/>
                <a:cs typeface="Times New Roman" panose="02020603050405020304" pitchFamily="18" charset="0"/>
              </a:rPr>
              <a:t>Application Layer</a:t>
            </a:r>
            <a:endParaRPr lang="en-IN" dirty="0"/>
          </a:p>
        </p:txBody>
      </p:sp>
      <p:sp>
        <p:nvSpPr>
          <p:cNvPr id="4" name="Date Placeholder 3">
            <a:extLst>
              <a:ext uri="{FF2B5EF4-FFF2-40B4-BE49-F238E27FC236}">
                <a16:creationId xmlns:a16="http://schemas.microsoft.com/office/drawing/2014/main" id="{7DCA54AB-69D6-46D1-9D0A-E0E868E9F6D6}"/>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6" name="Slide Number Placeholder 5">
            <a:extLst>
              <a:ext uri="{FF2B5EF4-FFF2-40B4-BE49-F238E27FC236}">
                <a16:creationId xmlns:a16="http://schemas.microsoft.com/office/drawing/2014/main" id="{07DACAFF-29D9-4A19-8330-5827E8831EA5}"/>
              </a:ext>
            </a:extLst>
          </p:cNvPr>
          <p:cNvSpPr>
            <a:spLocks noGrp="1"/>
          </p:cNvSpPr>
          <p:nvPr>
            <p:ph type="sldNum" sz="quarter" idx="12"/>
          </p:nvPr>
        </p:nvSpPr>
        <p:spPr/>
        <p:txBody>
          <a:bodyPr/>
          <a:lstStyle/>
          <a:p>
            <a:fld id="{0E2B90DE-CA9C-452B-80F9-35262CC2B070}" type="slidenum">
              <a:rPr lang="en-IN" smtClean="0"/>
              <a:pPr/>
              <a:t>70</a:t>
            </a:fld>
            <a:endParaRPr lang="en-IN"/>
          </a:p>
        </p:txBody>
      </p:sp>
      <p:sp>
        <p:nvSpPr>
          <p:cNvPr id="7" name="Content Placeholder 6">
            <a:extLst>
              <a:ext uri="{FF2B5EF4-FFF2-40B4-BE49-F238E27FC236}">
                <a16:creationId xmlns:a16="http://schemas.microsoft.com/office/drawing/2014/main" id="{D8B10EBF-9FBC-474B-84C2-92DDC9318BDB}"/>
              </a:ext>
            </a:extLst>
          </p:cNvPr>
          <p:cNvSpPr>
            <a:spLocks noGrp="1"/>
          </p:cNvSpPr>
          <p:nvPr>
            <p:ph sz="quarter" idx="1"/>
          </p:nvPr>
        </p:nvSpPr>
        <p:spPr>
          <a:xfrm>
            <a:off x="0" y="1600200"/>
            <a:ext cx="8686800" cy="4495800"/>
          </a:xfrm>
        </p:spPr>
        <p:txBody>
          <a:bodyPr>
            <a:normAutofit fontScale="92500"/>
          </a:bodyPr>
          <a:lstStyle/>
          <a:p>
            <a:r>
              <a:rPr lang="en-IN" dirty="0">
                <a:latin typeface="Times New Roman" panose="02020603050405020304" pitchFamily="18" charset="0"/>
                <a:cs typeface="Times New Roman" panose="02020603050405020304" pitchFamily="18" charset="0"/>
              </a:rPr>
              <a:t>The application layer defines all applications in which IoT has deployed. It is the interface between the end IoT devices and the network. IoT Applications such as smart homes, smart health, smart cities, etc. It has the authority to provide services to the applications. The services may be different for each application because of services based on the information collected by sensors.</a:t>
            </a:r>
          </a:p>
          <a:p>
            <a:r>
              <a:rPr lang="en-IN" dirty="0">
                <a:latin typeface="Times New Roman" panose="02020603050405020304" pitchFamily="18" charset="0"/>
                <a:cs typeface="Times New Roman" panose="02020603050405020304" pitchFamily="18" charset="0"/>
              </a:rPr>
              <a:t>It is applied through a dedicated application at the device end. Such as for a computer, the application layer is applied by the browser. It is the browser that executes application layer protocols like HTTP, HTTPS, SMTP, and FTP. There are many concerns in the application layer out of which security is the key issue.</a:t>
            </a:r>
          </a:p>
          <a:p>
            <a:endParaRPr lang="en-IN" dirty="0"/>
          </a:p>
        </p:txBody>
      </p:sp>
    </p:spTree>
    <p:extLst>
      <p:ext uri="{BB962C8B-B14F-4D97-AF65-F5344CB8AC3E}">
        <p14:creationId xmlns:p14="http://schemas.microsoft.com/office/powerpoint/2010/main" val="26866586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90F5-4BB1-406B-9DC1-B3D93B639CFD}"/>
              </a:ext>
            </a:extLst>
          </p:cNvPr>
          <p:cNvSpPr>
            <a:spLocks noGrp="1"/>
          </p:cNvSpPr>
          <p:nvPr>
            <p:ph type="title"/>
          </p:nvPr>
        </p:nvSpPr>
        <p:spPr/>
        <p:txBody>
          <a:bodyPr>
            <a:normAutofit fontScale="90000"/>
          </a:bodyPr>
          <a:lstStyle/>
          <a:p>
            <a:r>
              <a:rPr lang="en-IN" b="1" dirty="0">
                <a:solidFill>
                  <a:schemeClr val="tx1"/>
                </a:solidFill>
                <a:latin typeface="Times New Roman" panose="02020603050405020304" pitchFamily="18" charset="0"/>
                <a:cs typeface="Times New Roman" panose="02020603050405020304" pitchFamily="18" charset="0"/>
              </a:rPr>
              <a:t>Common issues and threats of application layers are:</a:t>
            </a:r>
          </a:p>
        </p:txBody>
      </p:sp>
      <p:sp>
        <p:nvSpPr>
          <p:cNvPr id="4" name="Date Placeholder 3">
            <a:extLst>
              <a:ext uri="{FF2B5EF4-FFF2-40B4-BE49-F238E27FC236}">
                <a16:creationId xmlns:a16="http://schemas.microsoft.com/office/drawing/2014/main" id="{AA4BE641-3631-48F9-9E63-7C08A10688C2}"/>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5" name="Footer Placeholder 4">
            <a:extLst>
              <a:ext uri="{FF2B5EF4-FFF2-40B4-BE49-F238E27FC236}">
                <a16:creationId xmlns:a16="http://schemas.microsoft.com/office/drawing/2014/main" id="{1DF156E4-CCF5-4710-AC4D-17083F6522D7}"/>
              </a:ext>
            </a:extLst>
          </p:cNvPr>
          <p:cNvSpPr>
            <a:spLocks noGrp="1"/>
          </p:cNvSpPr>
          <p:nvPr>
            <p:ph type="ftr" sz="quarter" idx="11"/>
          </p:nvPr>
        </p:nvSpPr>
        <p:spPr/>
        <p:txBody>
          <a:bodyPr/>
          <a:lstStyle/>
          <a:p>
            <a:r>
              <a:rPr lang="en-IN"/>
              <a:t>SOCIETY5.0 -UNIT-I</a:t>
            </a:r>
          </a:p>
        </p:txBody>
      </p:sp>
      <p:sp>
        <p:nvSpPr>
          <p:cNvPr id="6" name="Slide Number Placeholder 5">
            <a:extLst>
              <a:ext uri="{FF2B5EF4-FFF2-40B4-BE49-F238E27FC236}">
                <a16:creationId xmlns:a16="http://schemas.microsoft.com/office/drawing/2014/main" id="{44EAA134-B153-4B0D-A4C6-89EEDFF50DD5}"/>
              </a:ext>
            </a:extLst>
          </p:cNvPr>
          <p:cNvSpPr>
            <a:spLocks noGrp="1"/>
          </p:cNvSpPr>
          <p:nvPr>
            <p:ph type="sldNum" sz="quarter" idx="12"/>
          </p:nvPr>
        </p:nvSpPr>
        <p:spPr/>
        <p:txBody>
          <a:bodyPr/>
          <a:lstStyle/>
          <a:p>
            <a:fld id="{0E2B90DE-CA9C-452B-80F9-35262CC2B070}" type="slidenum">
              <a:rPr lang="en-IN" smtClean="0"/>
              <a:pPr/>
              <a:t>71</a:t>
            </a:fld>
            <a:endParaRPr lang="en-IN"/>
          </a:p>
        </p:txBody>
      </p:sp>
      <p:sp>
        <p:nvSpPr>
          <p:cNvPr id="7" name="Content Placeholder 6">
            <a:extLst>
              <a:ext uri="{FF2B5EF4-FFF2-40B4-BE49-F238E27FC236}">
                <a16:creationId xmlns:a16="http://schemas.microsoft.com/office/drawing/2014/main" id="{423B8347-821F-4CF8-ABC3-51A489D3A145}"/>
              </a:ext>
            </a:extLst>
          </p:cNvPr>
          <p:cNvSpPr>
            <a:spLocks noGrp="1"/>
          </p:cNvSpPr>
          <p:nvPr>
            <p:ph sz="quarter" idx="1"/>
          </p:nvPr>
        </p:nvSpPr>
        <p:spPr>
          <a:xfrm>
            <a:off x="603504" y="1600200"/>
            <a:ext cx="8083296" cy="4495800"/>
          </a:xfrm>
        </p:spPr>
        <p:txBody>
          <a:bodyPr/>
          <a:lstStyle/>
          <a:p>
            <a:r>
              <a:rPr lang="en-IN" dirty="0">
                <a:latin typeface="Times New Roman" panose="02020603050405020304" pitchFamily="18" charset="0"/>
                <a:cs typeface="Times New Roman" panose="02020603050405020304" pitchFamily="18" charset="0"/>
              </a:rPr>
              <a:t>Cross-site scripting:</a:t>
            </a:r>
          </a:p>
          <a:p>
            <a:r>
              <a:rPr lang="en-IN" dirty="0">
                <a:latin typeface="Times New Roman" panose="02020603050405020304" pitchFamily="18" charset="0"/>
                <a:cs typeface="Times New Roman" panose="02020603050405020304" pitchFamily="18" charset="0"/>
              </a:rPr>
              <a:t>Malicious Code Attack:</a:t>
            </a:r>
          </a:p>
          <a:p>
            <a:endParaRPr lang="en-IN" dirty="0"/>
          </a:p>
        </p:txBody>
      </p:sp>
    </p:spTree>
    <p:extLst>
      <p:ext uri="{BB962C8B-B14F-4D97-AF65-F5344CB8AC3E}">
        <p14:creationId xmlns:p14="http://schemas.microsoft.com/office/powerpoint/2010/main" val="161990340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FEB4-3FF8-4677-8030-DC60FE9CDA8B}"/>
              </a:ext>
            </a:extLst>
          </p:cNvPr>
          <p:cNvSpPr>
            <a:spLocks noGrp="1"/>
          </p:cNvSpPr>
          <p:nvPr>
            <p:ph type="title"/>
          </p:nvPr>
        </p:nvSpPr>
        <p:spPr/>
        <p:txBody>
          <a:bodyPr>
            <a:normAutofit fontScale="90000"/>
          </a:bodyPr>
          <a:lstStyle/>
          <a:p>
            <a:r>
              <a:rPr lang="en-GB" b="1" dirty="0">
                <a:latin typeface="Times New Roman" panose="02020603050405020304" pitchFamily="18" charset="0"/>
                <a:cs typeface="Times New Roman" panose="02020603050405020304" pitchFamily="18" charset="0"/>
              </a:rPr>
              <a:t>Delivering Business Value with IOT enabled Infrastructure Management</a:t>
            </a:r>
            <a:endParaRPr lang="en-IN" dirty="0"/>
          </a:p>
        </p:txBody>
      </p:sp>
      <p:sp>
        <p:nvSpPr>
          <p:cNvPr id="4" name="Date Placeholder 3">
            <a:extLst>
              <a:ext uri="{FF2B5EF4-FFF2-40B4-BE49-F238E27FC236}">
                <a16:creationId xmlns:a16="http://schemas.microsoft.com/office/drawing/2014/main" id="{7B6DE6F9-7646-4355-943A-EBB62B5312BF}"/>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6" name="Slide Number Placeholder 5">
            <a:extLst>
              <a:ext uri="{FF2B5EF4-FFF2-40B4-BE49-F238E27FC236}">
                <a16:creationId xmlns:a16="http://schemas.microsoft.com/office/drawing/2014/main" id="{5124091D-6F72-479D-A768-EEF2B64EAC96}"/>
              </a:ext>
            </a:extLst>
          </p:cNvPr>
          <p:cNvSpPr>
            <a:spLocks noGrp="1"/>
          </p:cNvSpPr>
          <p:nvPr>
            <p:ph type="sldNum" sz="quarter" idx="12"/>
          </p:nvPr>
        </p:nvSpPr>
        <p:spPr/>
        <p:txBody>
          <a:bodyPr/>
          <a:lstStyle/>
          <a:p>
            <a:fld id="{0E2B90DE-CA9C-452B-80F9-35262CC2B070}" type="slidenum">
              <a:rPr lang="en-IN" smtClean="0"/>
              <a:pPr/>
              <a:t>72</a:t>
            </a:fld>
            <a:endParaRPr lang="en-IN"/>
          </a:p>
        </p:txBody>
      </p:sp>
      <p:sp>
        <p:nvSpPr>
          <p:cNvPr id="7" name="Content Placeholder 6">
            <a:extLst>
              <a:ext uri="{FF2B5EF4-FFF2-40B4-BE49-F238E27FC236}">
                <a16:creationId xmlns:a16="http://schemas.microsoft.com/office/drawing/2014/main" id="{E8EA6C34-9BEF-4BCB-A56F-5F7A56523454}"/>
              </a:ext>
            </a:extLst>
          </p:cNvPr>
          <p:cNvSpPr>
            <a:spLocks noGrp="1"/>
          </p:cNvSpPr>
          <p:nvPr>
            <p:ph sz="quarter" idx="1"/>
          </p:nvPr>
        </p:nvSpPr>
        <p:spPr>
          <a:xfrm>
            <a:off x="323528" y="1600200"/>
            <a:ext cx="8363272" cy="4495800"/>
          </a:xfrm>
        </p:spPr>
        <p:txBody>
          <a:bodyPr/>
          <a:lstStyle/>
          <a:p>
            <a:pPr algn="just"/>
            <a:r>
              <a:rPr lang="en-IN" dirty="0">
                <a:latin typeface="Times New Roman" panose="02020603050405020304" pitchFamily="18" charset="0"/>
                <a:cs typeface="Times New Roman" panose="02020603050405020304" pitchFamily="18" charset="0"/>
              </a:rPr>
              <a:t>IoT enabled infrastructure Management is the art of knowing the condition of your assets before you act on them. Knowing in such detail, that failure prediction and preventive action becomes a reliable and efficient infrastructure management strategy. </a:t>
            </a:r>
          </a:p>
          <a:p>
            <a:pPr algn="just"/>
            <a:r>
              <a:rPr lang="en-IN" dirty="0">
                <a:latin typeface="Times New Roman" panose="02020603050405020304" pitchFamily="18" charset="0"/>
                <a:cs typeface="Times New Roman" panose="02020603050405020304" pitchFamily="18" charset="0"/>
              </a:rPr>
              <a:t>Knowledge-based Infrastructure Management requires frequent collection of data. It includes data collection of the infrastructure itself but also of the corresponding throughput it facilitates. And, of the external circumstances in which the infrastructure operates. </a:t>
            </a:r>
          </a:p>
        </p:txBody>
      </p:sp>
    </p:spTree>
    <p:extLst>
      <p:ext uri="{BB962C8B-B14F-4D97-AF65-F5344CB8AC3E}">
        <p14:creationId xmlns:p14="http://schemas.microsoft.com/office/powerpoint/2010/main" val="46590632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54FC-BA95-4720-B159-50E6F30FF46C}"/>
              </a:ext>
            </a:extLst>
          </p:cNvPr>
          <p:cNvSpPr>
            <a:spLocks noGrp="1"/>
          </p:cNvSpPr>
          <p:nvPr>
            <p:ph type="title"/>
          </p:nvPr>
        </p:nvSpPr>
        <p:spPr/>
        <p:txBody>
          <a:bodyPr>
            <a:normAutofit fontScale="90000"/>
          </a:bodyPr>
          <a:lstStyle/>
          <a:p>
            <a:r>
              <a:rPr lang="en-GB" b="1" dirty="0">
                <a:latin typeface="Times New Roman" panose="02020603050405020304" pitchFamily="18" charset="0"/>
                <a:cs typeface="Times New Roman" panose="02020603050405020304" pitchFamily="18" charset="0"/>
              </a:rPr>
              <a:t>Delivering Business Value with IOT enabled Infrastructure Management</a:t>
            </a:r>
            <a:endParaRPr lang="en-IN" dirty="0"/>
          </a:p>
        </p:txBody>
      </p:sp>
      <p:sp>
        <p:nvSpPr>
          <p:cNvPr id="4" name="Date Placeholder 3">
            <a:extLst>
              <a:ext uri="{FF2B5EF4-FFF2-40B4-BE49-F238E27FC236}">
                <a16:creationId xmlns:a16="http://schemas.microsoft.com/office/drawing/2014/main" id="{420326A9-26DF-445D-B823-CE9CE525BFBB}"/>
              </a:ext>
            </a:extLst>
          </p:cNvPr>
          <p:cNvSpPr>
            <a:spLocks noGrp="1"/>
          </p:cNvSpPr>
          <p:nvPr>
            <p:ph type="dt" sz="half" idx="10"/>
          </p:nvPr>
        </p:nvSpPr>
        <p:spPr/>
        <p:txBody>
          <a:bodyPr/>
          <a:lstStyle/>
          <a:p>
            <a:fld id="{2F1CAC54-D6BA-4981-BE94-32797EA04B5B}" type="datetime1">
              <a:rPr lang="en-US" smtClean="0"/>
              <a:pPr/>
              <a:t>7/21/2021</a:t>
            </a:fld>
            <a:endParaRPr lang="en-IN"/>
          </a:p>
        </p:txBody>
      </p:sp>
      <p:sp>
        <p:nvSpPr>
          <p:cNvPr id="5" name="Footer Placeholder 4">
            <a:extLst>
              <a:ext uri="{FF2B5EF4-FFF2-40B4-BE49-F238E27FC236}">
                <a16:creationId xmlns:a16="http://schemas.microsoft.com/office/drawing/2014/main" id="{F9F72A2E-C4E6-43D1-9340-823D817CCFD8}"/>
              </a:ext>
            </a:extLst>
          </p:cNvPr>
          <p:cNvSpPr>
            <a:spLocks noGrp="1"/>
          </p:cNvSpPr>
          <p:nvPr>
            <p:ph type="ftr" sz="quarter" idx="11"/>
          </p:nvPr>
        </p:nvSpPr>
        <p:spPr/>
        <p:txBody>
          <a:bodyPr/>
          <a:lstStyle/>
          <a:p>
            <a:r>
              <a:rPr lang="en-IN"/>
              <a:t>SOCIETY5.0 -UNIT-I</a:t>
            </a:r>
          </a:p>
        </p:txBody>
      </p:sp>
      <p:sp>
        <p:nvSpPr>
          <p:cNvPr id="6" name="Slide Number Placeholder 5">
            <a:extLst>
              <a:ext uri="{FF2B5EF4-FFF2-40B4-BE49-F238E27FC236}">
                <a16:creationId xmlns:a16="http://schemas.microsoft.com/office/drawing/2014/main" id="{1554F1BC-EF6D-4932-B5A0-053983029DD1}"/>
              </a:ext>
            </a:extLst>
          </p:cNvPr>
          <p:cNvSpPr>
            <a:spLocks noGrp="1"/>
          </p:cNvSpPr>
          <p:nvPr>
            <p:ph type="sldNum" sz="quarter" idx="12"/>
          </p:nvPr>
        </p:nvSpPr>
        <p:spPr/>
        <p:txBody>
          <a:bodyPr/>
          <a:lstStyle/>
          <a:p>
            <a:fld id="{0E2B90DE-CA9C-452B-80F9-35262CC2B070}" type="slidenum">
              <a:rPr lang="en-IN" smtClean="0"/>
              <a:pPr/>
              <a:t>73</a:t>
            </a:fld>
            <a:endParaRPr lang="en-IN"/>
          </a:p>
        </p:txBody>
      </p:sp>
      <p:sp>
        <p:nvSpPr>
          <p:cNvPr id="7" name="Content Placeholder 6">
            <a:extLst>
              <a:ext uri="{FF2B5EF4-FFF2-40B4-BE49-F238E27FC236}">
                <a16:creationId xmlns:a16="http://schemas.microsoft.com/office/drawing/2014/main" id="{E719910B-443E-4DB9-B3B8-D9D87E5F8D80}"/>
              </a:ext>
            </a:extLst>
          </p:cNvPr>
          <p:cNvSpPr>
            <a:spLocks noGrp="1"/>
          </p:cNvSpPr>
          <p:nvPr>
            <p:ph sz="quarter" idx="1"/>
          </p:nvPr>
        </p:nvSpPr>
        <p:spPr>
          <a:xfrm>
            <a:off x="603504" y="1600200"/>
            <a:ext cx="8083296" cy="4495800"/>
          </a:xfrm>
        </p:spPr>
        <p:txBody>
          <a:bodyPr>
            <a:normAutofit fontScale="92500" lnSpcReduction="20000"/>
          </a:bodyPr>
          <a:lstStyle/>
          <a:p>
            <a:pPr algn="just"/>
            <a:r>
              <a:rPr lang="en-IN" dirty="0"/>
              <a:t> </a:t>
            </a:r>
            <a:r>
              <a:rPr lang="en-IN" dirty="0">
                <a:latin typeface="Times New Roman" panose="02020603050405020304" pitchFamily="18" charset="0"/>
                <a:cs typeface="Times New Roman" panose="02020603050405020304" pitchFamily="18" charset="0"/>
              </a:rPr>
              <a:t>And, of the external circumstances in which the infrastructure operates. In fact, the condition of the infrastructure and the way it changes or deteriorates over time must be compared with load, volume, and variability data over time. Also, external conditions like temperature, moisture, terrain conditions, etc. may affect failure risks and the rate of degradation.</a:t>
            </a:r>
          </a:p>
          <a:p>
            <a:pPr algn="just"/>
            <a:r>
              <a:rPr lang="en-IN" dirty="0">
                <a:latin typeface="Times New Roman" panose="02020603050405020304" pitchFamily="18" charset="0"/>
                <a:cs typeface="Times New Roman" panose="02020603050405020304" pitchFamily="18" charset="0"/>
              </a:rPr>
              <a:t>Analysing breakdown events or loss of performance by looking at the corresponding data prior to the event, statistical decision support models can be built. It tells you with a high degree of accuracy when to do maintenance. And, it indicates when to replace infrastructure components in order to prevent critical events. In this way, you manage your operational risks at the lowest possible cost.</a:t>
            </a:r>
          </a:p>
        </p:txBody>
      </p:sp>
    </p:spTree>
    <p:extLst>
      <p:ext uri="{BB962C8B-B14F-4D97-AF65-F5344CB8AC3E}">
        <p14:creationId xmlns:p14="http://schemas.microsoft.com/office/powerpoint/2010/main" val="204526774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EF86-29BE-435F-A97F-680EF4AEFF0D}"/>
              </a:ext>
            </a:extLst>
          </p:cNvPr>
          <p:cNvSpPr>
            <a:spLocks noGrp="1"/>
          </p:cNvSpPr>
          <p:nvPr>
            <p:ph type="title"/>
          </p:nvPr>
        </p:nvSpPr>
        <p:spPr/>
        <p:txBody>
          <a:bodyPr>
            <a:normAutofit fontScale="90000"/>
          </a:bodyPr>
          <a:lstStyle/>
          <a:p>
            <a:r>
              <a:rPr lang="en-GB" b="1" dirty="0">
                <a:latin typeface="Times New Roman" panose="02020603050405020304" pitchFamily="18" charset="0"/>
                <a:cs typeface="Times New Roman" panose="02020603050405020304" pitchFamily="18" charset="0"/>
              </a:rPr>
              <a:t>Delivering Business Value with IOT enabled Infrastructure Management</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74</a:t>
            </a:fld>
            <a:endParaRPr lang="en-IN"/>
          </a:p>
        </p:txBody>
      </p:sp>
      <p:pic>
        <p:nvPicPr>
          <p:cNvPr id="2051" name="Picture 3"/>
          <p:cNvPicPr>
            <a:picLocks noChangeAspect="1" noChangeArrowheads="1"/>
          </p:cNvPicPr>
          <p:nvPr/>
        </p:nvPicPr>
        <p:blipFill>
          <a:blip r:embed="rId2"/>
          <a:srcRect/>
          <a:stretch>
            <a:fillRect/>
          </a:stretch>
        </p:blipFill>
        <p:spPr bwMode="auto">
          <a:xfrm>
            <a:off x="1265039" y="1699419"/>
            <a:ext cx="7071122" cy="4210050"/>
          </a:xfrm>
          <a:prstGeom prst="rect">
            <a:avLst/>
          </a:prstGeom>
          <a:noFill/>
          <a:ln w="9525">
            <a:noFill/>
            <a:miter lim="800000"/>
            <a:headEnd/>
            <a:tailEnd/>
          </a:ln>
          <a:effectLst/>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E6A1-661C-4D3E-9A2E-A2248A978F80}"/>
              </a:ext>
            </a:extLst>
          </p:cNvPr>
          <p:cNvSpPr>
            <a:spLocks noGrp="1"/>
          </p:cNvSpPr>
          <p:nvPr>
            <p:ph type="title"/>
          </p:nvPr>
        </p:nvSpPr>
        <p:spPr/>
        <p:txBody>
          <a:bodyPr>
            <a:normAutofit fontScale="90000"/>
          </a:bodyPr>
          <a:lstStyle/>
          <a:p>
            <a:pPr algn="ctr"/>
            <a:r>
              <a:rPr lang="en-IN" b="1" dirty="0">
                <a:solidFill>
                  <a:schemeClr val="tx1"/>
                </a:solidFill>
                <a:latin typeface="Times New Roman" pitchFamily="18" charset="0"/>
                <a:cs typeface="Times New Roman" pitchFamily="18" charset="0"/>
              </a:rPr>
              <a:t>FROM M2M to IOT</a:t>
            </a:r>
            <a:br>
              <a:rPr lang="en-IN" b="1" dirty="0">
                <a:latin typeface="Times New Roman" pitchFamily="18" charset="0"/>
                <a:cs typeface="Times New Roman" pitchFamily="18" charset="0"/>
              </a:rPr>
            </a:b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75</a:t>
            </a:fld>
            <a:endParaRPr lang="en-IN"/>
          </a:p>
        </p:txBody>
      </p:sp>
      <p:sp>
        <p:nvSpPr>
          <p:cNvPr id="3" name="Content Placeholder 2"/>
          <p:cNvSpPr>
            <a:spLocks noGrp="1"/>
          </p:cNvSpPr>
          <p:nvPr>
            <p:ph sz="quarter" idx="4294967295"/>
          </p:nvPr>
        </p:nvSpPr>
        <p:spPr>
          <a:xfrm>
            <a:off x="146304" y="1447800"/>
            <a:ext cx="8997696" cy="4572000"/>
          </a:xfrm>
        </p:spPr>
        <p:txBody>
          <a:bodyPr/>
          <a:lstStyle/>
          <a:p>
            <a:pPr algn="just">
              <a:buNone/>
            </a:pPr>
            <a:r>
              <a:rPr lang="en-IN" dirty="0">
                <a:latin typeface="Times New Roman" pitchFamily="18" charset="0"/>
                <a:cs typeface="Times New Roman" pitchFamily="18" charset="0"/>
              </a:rPr>
              <a:t>IoT M2M, Machine to machine verbal exchange, is two machines “speaking,” or exchanging information, without human interplay. </a:t>
            </a:r>
          </a:p>
          <a:p>
            <a:pPr>
              <a:buNone/>
            </a:pPr>
            <a:r>
              <a:rPr lang="en-IN" b="1" dirty="0">
                <a:latin typeface="Times New Roman" pitchFamily="18" charset="0"/>
                <a:cs typeface="Times New Roman" pitchFamily="18" charset="0"/>
              </a:rPr>
              <a:t>Examples</a:t>
            </a:r>
          </a:p>
          <a:p>
            <a:pPr>
              <a:buFont typeface="Wingdings" panose="05000000000000000000" pitchFamily="2" charset="2"/>
              <a:buChar char="Ø"/>
            </a:pPr>
            <a:r>
              <a:rPr lang="en-IN" dirty="0">
                <a:latin typeface="Times New Roman" pitchFamily="18" charset="0"/>
                <a:cs typeface="Times New Roman" pitchFamily="18" charset="0"/>
              </a:rPr>
              <a:t>Vending machines sending out inventory records </a:t>
            </a:r>
          </a:p>
          <a:p>
            <a:pPr>
              <a:buFont typeface="Wingdings" panose="05000000000000000000" pitchFamily="2" charset="2"/>
              <a:buChar char="Ø"/>
            </a:pPr>
            <a:r>
              <a:rPr lang="en-IN" dirty="0">
                <a:latin typeface="Times New Roman" pitchFamily="18" charset="0"/>
                <a:cs typeface="Times New Roman" pitchFamily="18" charset="0"/>
              </a:rPr>
              <a:t>ATM machines getting authorization to dispense cash.</a:t>
            </a:r>
          </a:p>
        </p:txBody>
      </p:sp>
      <p:pic>
        <p:nvPicPr>
          <p:cNvPr id="8" name="object 6">
            <a:extLst>
              <a:ext uri="{FF2B5EF4-FFF2-40B4-BE49-F238E27FC236}">
                <a16:creationId xmlns:a16="http://schemas.microsoft.com/office/drawing/2014/main" id="{EFDE7040-6E0B-4204-9931-42721532F513}"/>
              </a:ext>
            </a:extLst>
          </p:cNvPr>
          <p:cNvPicPr/>
          <p:nvPr/>
        </p:nvPicPr>
        <p:blipFill>
          <a:blip r:embed="rId2" cstate="print"/>
          <a:stretch>
            <a:fillRect/>
          </a:stretch>
        </p:blipFill>
        <p:spPr>
          <a:xfrm>
            <a:off x="1763018" y="4143507"/>
            <a:ext cx="5764268" cy="2448272"/>
          </a:xfrm>
          <a:prstGeom prst="rect">
            <a:avLst/>
          </a:prstGeom>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B235-C796-4F1F-AE3B-4033E4D05AD3}"/>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76</a:t>
            </a:fld>
            <a:endParaRPr lang="en-IN"/>
          </a:p>
        </p:txBody>
      </p:sp>
      <p:sp>
        <p:nvSpPr>
          <p:cNvPr id="3" name="Content Placeholder 2"/>
          <p:cNvSpPr>
            <a:spLocks noGrp="1"/>
          </p:cNvSpPr>
          <p:nvPr>
            <p:ph sz="quarter" idx="4294967295"/>
          </p:nvPr>
        </p:nvSpPr>
        <p:spPr>
          <a:xfrm>
            <a:off x="1371600" y="1447800"/>
            <a:ext cx="7772400" cy="4572000"/>
          </a:xfrm>
        </p:spPr>
        <p:txBody>
          <a:bodyPr/>
          <a:lstStyle/>
          <a:p>
            <a:pPr>
              <a:buNone/>
            </a:pPr>
            <a:r>
              <a:rPr lang="en-IN" b="1" dirty="0">
                <a:latin typeface="Times New Roman" pitchFamily="18" charset="0"/>
                <a:cs typeface="Times New Roman" pitchFamily="18" charset="0"/>
              </a:rPr>
              <a:t>The system components of an M2M</a:t>
            </a:r>
          </a:p>
          <a:p>
            <a:pPr marL="514350" indent="-514350">
              <a:buFont typeface="Wingdings" pitchFamily="2" charset="2"/>
              <a:buChar char="Ø"/>
            </a:pPr>
            <a:r>
              <a:rPr lang="en-IN" dirty="0">
                <a:latin typeface="Times New Roman" pitchFamily="18" charset="0"/>
                <a:cs typeface="Times New Roman" pitchFamily="18" charset="0"/>
              </a:rPr>
              <a:t>   M2M Device</a:t>
            </a:r>
          </a:p>
          <a:p>
            <a:pPr marL="514350" indent="-514350">
              <a:buFont typeface="Wingdings" pitchFamily="2" charset="2"/>
              <a:buChar char="Ø"/>
            </a:pPr>
            <a:r>
              <a:rPr lang="en-IN" dirty="0">
                <a:latin typeface="Times New Roman" pitchFamily="18" charset="0"/>
                <a:cs typeface="Times New Roman" pitchFamily="18" charset="0"/>
              </a:rPr>
              <a:t>   Network</a:t>
            </a:r>
          </a:p>
          <a:p>
            <a:pPr marL="514350" indent="-514350">
              <a:buFont typeface="Wingdings" pitchFamily="2" charset="2"/>
              <a:buChar char="Ø"/>
            </a:pPr>
            <a:r>
              <a:rPr lang="en-IN" dirty="0">
                <a:latin typeface="Times New Roman" pitchFamily="18" charset="0"/>
                <a:cs typeface="Times New Roman" pitchFamily="18" charset="0"/>
              </a:rPr>
              <a:t>   M2M Service Enablement</a:t>
            </a:r>
          </a:p>
          <a:p>
            <a:pPr marL="514350" indent="-514350">
              <a:buFont typeface="Wingdings" pitchFamily="2" charset="2"/>
              <a:buChar char="Ø"/>
            </a:pPr>
            <a:r>
              <a:rPr lang="en-IN" dirty="0">
                <a:latin typeface="Times New Roman" pitchFamily="18" charset="0"/>
                <a:cs typeface="Times New Roman" pitchFamily="18" charset="0"/>
              </a:rPr>
              <a:t>   M2M Application</a:t>
            </a:r>
          </a:p>
          <a:p>
            <a:pPr>
              <a:buNone/>
            </a:pPr>
            <a:endParaRPr lang="en-IN" b="1" dirty="0"/>
          </a:p>
        </p:txBody>
      </p:sp>
      <p:pic>
        <p:nvPicPr>
          <p:cNvPr id="18436" name="Picture 4"/>
          <p:cNvPicPr>
            <a:picLocks noChangeAspect="1" noChangeArrowheads="1"/>
          </p:cNvPicPr>
          <p:nvPr/>
        </p:nvPicPr>
        <p:blipFill>
          <a:blip r:embed="rId2"/>
          <a:srcRect/>
          <a:stretch>
            <a:fillRect/>
          </a:stretch>
        </p:blipFill>
        <p:spPr bwMode="auto">
          <a:xfrm>
            <a:off x="2305900" y="4310744"/>
            <a:ext cx="5237900" cy="1606731"/>
          </a:xfrm>
          <a:prstGeom prst="rect">
            <a:avLst/>
          </a:prstGeom>
          <a:noFill/>
          <a:ln w="9525">
            <a:noFill/>
            <a:miter lim="800000"/>
            <a:headEnd/>
            <a:tailEnd/>
          </a:ln>
          <a:effectLst/>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E0E0-4602-4049-90D4-4715DDADE25E}"/>
              </a:ext>
            </a:extLst>
          </p:cNvPr>
          <p:cNvSpPr>
            <a:spLocks noGrp="1"/>
          </p:cNvSpPr>
          <p:nvPr>
            <p:ph type="title"/>
          </p:nvPr>
        </p:nvSpPr>
        <p:spPr/>
        <p:txBody>
          <a:bodyPr>
            <a:normAutofit/>
          </a:bodyPr>
          <a:lstStyle/>
          <a:p>
            <a:r>
              <a:rPr lang="en-IN" b="1" dirty="0">
                <a:solidFill>
                  <a:schemeClr val="tx1"/>
                </a:solidFill>
                <a:latin typeface="Times New Roman" pitchFamily="18" charset="0"/>
                <a:cs typeface="Times New Roman" pitchFamily="18" charset="0"/>
              </a:rPr>
              <a:t>How IoT M2M Works?</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77</a:t>
            </a:fld>
            <a:endParaRPr lang="en-IN"/>
          </a:p>
        </p:txBody>
      </p:sp>
      <p:sp>
        <p:nvSpPr>
          <p:cNvPr id="3" name="Content Placeholder 2"/>
          <p:cNvSpPr>
            <a:spLocks noGrp="1"/>
          </p:cNvSpPr>
          <p:nvPr>
            <p:ph sz="quarter" idx="4294967295"/>
          </p:nvPr>
        </p:nvSpPr>
        <p:spPr>
          <a:xfrm>
            <a:off x="467544" y="1447800"/>
            <a:ext cx="8676456" cy="4572000"/>
          </a:xfrm>
        </p:spPr>
        <p:txBody>
          <a:bodyPr/>
          <a:lstStyle/>
          <a:p>
            <a:pPr algn="just">
              <a:buFont typeface="Wingdings" pitchFamily="2" charset="2"/>
              <a:buChar char="Ø"/>
            </a:pPr>
            <a:r>
              <a:rPr lang="en-IN" dirty="0">
                <a:latin typeface="Times New Roman" pitchFamily="18" charset="0"/>
                <a:cs typeface="Times New Roman" pitchFamily="18" charset="0"/>
              </a:rPr>
              <a:t>M2M is among the fastest-growing forms of connected tool technologies inside the marketplace proper now, largely due to the fact M2M technology can connect millions of gadgets inside an unmarried community.</a:t>
            </a:r>
          </a:p>
          <a:p>
            <a:endParaRPr lang="en-IN" dirty="0"/>
          </a:p>
        </p:txBody>
      </p:sp>
      <p:pic>
        <p:nvPicPr>
          <p:cNvPr id="3075" name="Picture 3"/>
          <p:cNvPicPr>
            <a:picLocks noChangeAspect="1" noChangeArrowheads="1"/>
          </p:cNvPicPr>
          <p:nvPr/>
        </p:nvPicPr>
        <p:blipFill>
          <a:blip r:embed="rId2"/>
          <a:srcRect/>
          <a:stretch>
            <a:fillRect/>
          </a:stretch>
        </p:blipFill>
        <p:spPr bwMode="auto">
          <a:xfrm>
            <a:off x="2831376" y="4036423"/>
            <a:ext cx="3762103" cy="2216060"/>
          </a:xfrm>
          <a:prstGeom prst="rect">
            <a:avLst/>
          </a:prstGeom>
          <a:noFill/>
          <a:ln w="9525">
            <a:noFill/>
            <a:miter lim="800000"/>
            <a:headEnd/>
            <a:tailEnd/>
          </a:ln>
          <a:effectLst/>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4DFC-0A22-4EEE-8005-B9741FF5C982}"/>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78</a:t>
            </a:fld>
            <a:endParaRPr lang="en-IN"/>
          </a:p>
        </p:txBody>
      </p:sp>
      <p:sp>
        <p:nvSpPr>
          <p:cNvPr id="3" name="Content Placeholder 2"/>
          <p:cNvSpPr>
            <a:spLocks noGrp="1"/>
          </p:cNvSpPr>
          <p:nvPr>
            <p:ph sz="quarter" idx="4294967295"/>
          </p:nvPr>
        </p:nvSpPr>
        <p:spPr>
          <a:xfrm>
            <a:off x="395536" y="1447800"/>
            <a:ext cx="8748464" cy="4572000"/>
          </a:xfrm>
        </p:spPr>
        <p:txBody>
          <a:bodyPr/>
          <a:lstStyle/>
          <a:p>
            <a:pPr>
              <a:buFont typeface="Wingdings" pitchFamily="2" charset="2"/>
              <a:buChar char="Ø"/>
            </a:pPr>
            <a:r>
              <a:rPr lang="en-IN" dirty="0">
                <a:latin typeface="Times New Roman" pitchFamily="18" charset="0"/>
                <a:cs typeface="Times New Roman" pitchFamily="18" charset="0"/>
              </a:rPr>
              <a:t>M2M communication is the data flow among people, devices, and systems.</a:t>
            </a:r>
          </a:p>
          <a:p>
            <a:pPr>
              <a:buFont typeface="Wingdings" pitchFamily="2" charset="2"/>
              <a:buChar char="Ø"/>
            </a:pPr>
            <a:r>
              <a:rPr lang="en-IN" dirty="0">
                <a:latin typeface="Times New Roman" pitchFamily="18" charset="0"/>
                <a:cs typeface="Times New Roman" pitchFamily="18" charset="0"/>
              </a:rPr>
              <a:t> Basic elements for M2M are</a:t>
            </a:r>
          </a:p>
          <a:p>
            <a:pPr fontAlgn="base">
              <a:buNone/>
            </a:pPr>
            <a:r>
              <a:rPr lang="en-IN" dirty="0">
                <a:latin typeface="Times New Roman" pitchFamily="18" charset="0"/>
                <a:cs typeface="Times New Roman" pitchFamily="18" charset="0"/>
              </a:rPr>
              <a:t>            Embedded Processor for storing data</a:t>
            </a:r>
          </a:p>
          <a:p>
            <a:pPr fontAlgn="base">
              <a:buNone/>
            </a:pPr>
            <a:r>
              <a:rPr lang="en-IN" dirty="0">
                <a:latin typeface="Times New Roman" pitchFamily="18" charset="0"/>
                <a:cs typeface="Times New Roman" pitchFamily="18" charset="0"/>
              </a:rPr>
              <a:t>           Communication Technology for transfer of data</a:t>
            </a:r>
          </a:p>
          <a:p>
            <a:pPr fontAlgn="base">
              <a:buNone/>
            </a:pPr>
            <a:r>
              <a:rPr lang="en-IN" dirty="0">
                <a:latin typeface="Times New Roman" pitchFamily="18" charset="0"/>
                <a:cs typeface="Times New Roman" pitchFamily="18" charset="0"/>
              </a:rPr>
              <a:t>           Management Applications for monitoring and control</a:t>
            </a:r>
          </a:p>
          <a:p>
            <a:pPr fontAlgn="base">
              <a:buFont typeface="Wingdings" pitchFamily="2" charset="2"/>
              <a:buChar char="Ø"/>
            </a:pPr>
            <a:r>
              <a:rPr lang="en-IN" dirty="0">
                <a:latin typeface="Times New Roman" pitchFamily="18" charset="0"/>
                <a:cs typeface="Times New Roman" pitchFamily="18" charset="0"/>
              </a:rPr>
              <a:t>  M2M stands for machine-to-machine, mobile-to-machine, or man-to-machine communication</a:t>
            </a:r>
          </a:p>
          <a:p>
            <a:pPr>
              <a:buNone/>
            </a:pPr>
            <a:endParaRPr lang="en-IN"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F0FD-CAF1-4581-9D32-A30B9F2D41ED}"/>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79</a:t>
            </a:fld>
            <a:endParaRPr lang="en-IN"/>
          </a:p>
        </p:txBody>
      </p:sp>
      <p:sp>
        <p:nvSpPr>
          <p:cNvPr id="3" name="Content Placeholder 2"/>
          <p:cNvSpPr>
            <a:spLocks noGrp="1"/>
          </p:cNvSpPr>
          <p:nvPr>
            <p:ph sz="quarter" idx="4294967295"/>
          </p:nvPr>
        </p:nvSpPr>
        <p:spPr>
          <a:xfrm>
            <a:off x="146304" y="1447800"/>
            <a:ext cx="8997696" cy="4572000"/>
          </a:xfrm>
        </p:spPr>
        <p:txBody>
          <a:bodyPr>
            <a:normAutofit fontScale="92500" lnSpcReduction="10000"/>
          </a:bodyPr>
          <a:lstStyle/>
          <a:p>
            <a:pPr>
              <a:buFont typeface="Wingdings" pitchFamily="2" charset="2"/>
              <a:buChar char="Ø"/>
            </a:pPr>
            <a:r>
              <a:rPr lang="en-IN" dirty="0">
                <a:latin typeface="Times New Roman" pitchFamily="18" charset="0"/>
                <a:cs typeface="Times New Roman" pitchFamily="18" charset="0"/>
              </a:rPr>
              <a:t>The main purpose of machine-to-machine technology is to tap into sensor data and transmit it to a network. </a:t>
            </a:r>
          </a:p>
          <a:p>
            <a:pPr>
              <a:buFont typeface="Wingdings" pitchFamily="2" charset="2"/>
              <a:buChar char="Ø"/>
            </a:pPr>
            <a:r>
              <a:rPr lang="en-IN" dirty="0">
                <a:latin typeface="Times New Roman" pitchFamily="18" charset="0"/>
                <a:cs typeface="Times New Roman" pitchFamily="18" charset="0"/>
              </a:rPr>
              <a:t>The main components of an M2M system include sensors, RFID, a Wi-Fi or cellular communications link, and autonomic computing software programmed to help a network device interpret data and make decisions.</a:t>
            </a:r>
          </a:p>
          <a:p>
            <a:pPr>
              <a:buNone/>
            </a:pPr>
            <a:r>
              <a:rPr lang="en-IN" b="1" dirty="0">
                <a:latin typeface="Times New Roman" pitchFamily="18" charset="0"/>
                <a:cs typeface="Times New Roman" pitchFamily="18" charset="0"/>
              </a:rPr>
              <a:t>Benefits of M2M</a:t>
            </a:r>
          </a:p>
          <a:p>
            <a:pPr>
              <a:buFont typeface="Wingdings" pitchFamily="2" charset="2"/>
              <a:buChar char="Ø"/>
            </a:pPr>
            <a:r>
              <a:rPr lang="en-IN" dirty="0">
                <a:latin typeface="Times New Roman" pitchFamily="18" charset="0"/>
                <a:cs typeface="Times New Roman" pitchFamily="18" charset="0"/>
              </a:rPr>
              <a:t>Reduced costs by minimizing equipment maintenance and downtime;</a:t>
            </a:r>
          </a:p>
          <a:p>
            <a:pPr>
              <a:buFont typeface="Wingdings" pitchFamily="2" charset="2"/>
              <a:buChar char="Ø"/>
            </a:pPr>
            <a:r>
              <a:rPr lang="en-IN" dirty="0">
                <a:latin typeface="Times New Roman" pitchFamily="18" charset="0"/>
                <a:cs typeface="Times New Roman" pitchFamily="18" charset="0"/>
              </a:rPr>
              <a:t>Boosted revenue by revealing new business opportunities for servicing products in the field; and</a:t>
            </a:r>
          </a:p>
          <a:p>
            <a:pPr>
              <a:buFont typeface="Wingdings" pitchFamily="2" charset="2"/>
              <a:buChar char="Ø"/>
            </a:pPr>
            <a:r>
              <a:rPr lang="en-IN" dirty="0">
                <a:latin typeface="Times New Roman" pitchFamily="18" charset="0"/>
                <a:cs typeface="Times New Roman" pitchFamily="18" charset="0"/>
              </a:rPr>
              <a:t>Improved customer service by proactively monitoring and servicing equipment before it fails or only when it is needed.</a:t>
            </a:r>
          </a:p>
          <a:p>
            <a:pPr>
              <a:buNone/>
            </a:pPr>
            <a:endParaRPr lang="en-IN"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9830-14BC-4542-8D04-CED6031979D9}"/>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C3BDE5F8-E570-478D-9AD1-23A5965EF4A6}"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a:t>
            </a:fld>
            <a:endParaRPr lang="en-IN"/>
          </a:p>
        </p:txBody>
      </p:sp>
      <p:sp>
        <p:nvSpPr>
          <p:cNvPr id="3" name="Content Placeholder 2">
            <a:extLst>
              <a:ext uri="{FF2B5EF4-FFF2-40B4-BE49-F238E27FC236}">
                <a16:creationId xmlns:a16="http://schemas.microsoft.com/office/drawing/2014/main" id="{CC223BD5-56CB-41C1-9FCF-1357A9E9C714}"/>
              </a:ext>
            </a:extLst>
          </p:cNvPr>
          <p:cNvSpPr>
            <a:spLocks noGrp="1"/>
          </p:cNvSpPr>
          <p:nvPr>
            <p:ph sz="quarter" idx="4294967295"/>
          </p:nvPr>
        </p:nvSpPr>
        <p:spPr>
          <a:xfrm>
            <a:off x="146304" y="1447800"/>
            <a:ext cx="8997696" cy="4572000"/>
          </a:xfrm>
        </p:spPr>
        <p:txBody>
          <a:bodyPr/>
          <a:lstStyle/>
          <a:p>
            <a:pPr>
              <a:buNone/>
            </a:pPr>
            <a:r>
              <a:rPr lang="en-US" sz="2800" b="1" dirty="0">
                <a:latin typeface="Times New Roman" panose="02020603050405020304" pitchFamily="18" charset="0"/>
                <a:cs typeface="Times New Roman" panose="02020603050405020304" pitchFamily="18" charset="0"/>
              </a:rPr>
              <a:t>World’s first IoT</a:t>
            </a:r>
          </a:p>
          <a:p>
            <a:endParaRPr lang="en-US" sz="2800" dirty="0">
              <a:latin typeface="Times New Roman" panose="02020603050405020304" pitchFamily="18" charset="0"/>
              <a:cs typeface="Times New Roman" panose="02020603050405020304" pitchFamily="18" charset="0"/>
            </a:endParaRPr>
          </a:p>
          <a:p>
            <a:pPr>
              <a:buFont typeface="Wingdings" pitchFamily="2" charset="2"/>
              <a:buChar char="Ø"/>
            </a:pPr>
            <a:r>
              <a:rPr lang="en-US" sz="2800" dirty="0">
                <a:latin typeface="Times New Roman" panose="02020603050405020304" pitchFamily="18" charset="0"/>
                <a:cs typeface="Times New Roman" panose="02020603050405020304" pitchFamily="18" charset="0"/>
              </a:rPr>
              <a:t>The world's first IoT device was invented in the early 1980s at the Carnegie Mellon University. </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Coca-Cola vending machine – to report if the machine was out of coke</a:t>
            </a:r>
            <a:r>
              <a:rPr lang="en-US" dirty="0"/>
              <a:t>.</a:t>
            </a:r>
            <a:endParaRPr lang="en-IN" dirty="0"/>
          </a:p>
        </p:txBody>
      </p:sp>
    </p:spTree>
    <p:extLst>
      <p:ext uri="{BB962C8B-B14F-4D97-AF65-F5344CB8AC3E}">
        <p14:creationId xmlns:p14="http://schemas.microsoft.com/office/powerpoint/2010/main" val="288985290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5BB292B5-0749-471E-9637-7EA72662F818}"/>
              </a:ext>
            </a:extLst>
          </p:cNvPr>
          <p:cNvSpPr txBox="1">
            <a:spLocks noGrp="1"/>
          </p:cNvSpPr>
          <p:nvPr>
            <p:ph type="title"/>
          </p:nvPr>
        </p:nvSpPr>
        <p:spPr>
          <a:prstGeom prst="rect">
            <a:avLst/>
          </a:prstGeom>
        </p:spPr>
        <p:txBody>
          <a:bodyPr vert="horz" wrap="square" lIns="0" tIns="11430" rIns="0" bIns="0" rtlCol="0">
            <a:spAutoFit/>
          </a:bodyPr>
          <a:lstStyle/>
          <a:p>
            <a:pPr marL="12700" algn="ctr">
              <a:lnSpc>
                <a:spcPct val="100000"/>
              </a:lnSpc>
              <a:spcBef>
                <a:spcPts val="90"/>
              </a:spcBef>
            </a:pPr>
            <a:r>
              <a:rPr b="1" spc="-5" dirty="0">
                <a:latin typeface="Times New Roman" panose="02020603050405020304" pitchFamily="18" charset="0"/>
                <a:cs typeface="Times New Roman" panose="02020603050405020304" pitchFamily="18" charset="0"/>
              </a:rPr>
              <a:t>M2M</a:t>
            </a:r>
            <a:r>
              <a:rPr b="1" spc="-6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gateway</a:t>
            </a:r>
          </a:p>
        </p:txBody>
      </p:sp>
      <p:sp>
        <p:nvSpPr>
          <p:cNvPr id="3" name="Date Placeholder 2">
            <a:extLst>
              <a:ext uri="{FF2B5EF4-FFF2-40B4-BE49-F238E27FC236}">
                <a16:creationId xmlns:a16="http://schemas.microsoft.com/office/drawing/2014/main" id="{7A4383C9-6BD6-4372-B055-F8A0757A1AC0}"/>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8A85E810-69CA-4F3D-B46A-61AA2D2C1176}"/>
              </a:ext>
            </a:extLst>
          </p:cNvPr>
          <p:cNvSpPr>
            <a:spLocks noGrp="1"/>
          </p:cNvSpPr>
          <p:nvPr>
            <p:ph type="sldNum" sz="quarter" idx="12"/>
          </p:nvPr>
        </p:nvSpPr>
        <p:spPr/>
        <p:txBody>
          <a:bodyPr/>
          <a:lstStyle/>
          <a:p>
            <a:fld id="{0E2B90DE-CA9C-452B-80F9-35262CC2B070}" type="slidenum">
              <a:rPr lang="en-IN" smtClean="0"/>
              <a:pPr/>
              <a:t>80</a:t>
            </a:fld>
            <a:endParaRPr lang="en-IN"/>
          </a:p>
        </p:txBody>
      </p:sp>
      <p:sp>
        <p:nvSpPr>
          <p:cNvPr id="7" name="Content Placeholder 6">
            <a:extLst>
              <a:ext uri="{FF2B5EF4-FFF2-40B4-BE49-F238E27FC236}">
                <a16:creationId xmlns:a16="http://schemas.microsoft.com/office/drawing/2014/main" id="{AF70EA10-7012-428D-9AA0-D7D4299E022F}"/>
              </a:ext>
            </a:extLst>
          </p:cNvPr>
          <p:cNvSpPr>
            <a:spLocks noGrp="1"/>
          </p:cNvSpPr>
          <p:nvPr>
            <p:ph sz="quarter" idx="1"/>
          </p:nvPr>
        </p:nvSpPr>
        <p:spPr>
          <a:xfrm>
            <a:off x="395536" y="1600200"/>
            <a:ext cx="8291264" cy="4495800"/>
          </a:xfrm>
        </p:spPr>
        <p:txBody>
          <a:bodyPr/>
          <a:lstStyle/>
          <a:p>
            <a:pPr marL="405130" marR="5080" indent="-228600">
              <a:lnSpc>
                <a:spcPts val="3020"/>
              </a:lnSpc>
              <a:spcBef>
                <a:spcPts val="490"/>
              </a:spcBef>
              <a:buFont typeface="Arial MT"/>
              <a:buChar char="•"/>
              <a:tabLst>
                <a:tab pos="405765" algn="l"/>
              </a:tabLst>
            </a:pPr>
            <a:r>
              <a:rPr lang="en-IN" spc="-5" dirty="0">
                <a:latin typeface="Times New Roman" panose="02020603050405020304" pitchFamily="18" charset="0"/>
                <a:cs typeface="Times New Roman" panose="02020603050405020304" pitchFamily="18" charset="0"/>
              </a:rPr>
              <a:t>Since</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non-IP</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based</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protocols</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are</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used</a:t>
            </a:r>
            <a:r>
              <a:rPr lang="en-IN" dirty="0">
                <a:latin typeface="Times New Roman" panose="02020603050405020304" pitchFamily="18" charset="0"/>
                <a:cs typeface="Times New Roman" panose="02020603050405020304" pitchFamily="18" charset="0"/>
              </a:rPr>
              <a:t> within M2M </a:t>
            </a:r>
            <a:r>
              <a:rPr lang="en-IN" spc="-5" dirty="0">
                <a:latin typeface="Times New Roman" panose="02020603050405020304" pitchFamily="18" charset="0"/>
                <a:cs typeface="Times New Roman" panose="02020603050405020304" pitchFamily="18" charset="0"/>
              </a:rPr>
              <a:t>area</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networks,</a:t>
            </a:r>
            <a:r>
              <a:rPr lang="en-IN" spc="10"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 M2M</a:t>
            </a:r>
            <a:r>
              <a:rPr lang="en-IN" spc="-10"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nodes</a:t>
            </a:r>
            <a:r>
              <a:rPr lang="en-IN" dirty="0">
                <a:latin typeface="Times New Roman" panose="02020603050405020304" pitchFamily="18" charset="0"/>
                <a:cs typeface="Times New Roman" panose="02020603050405020304" pitchFamily="18" charset="0"/>
              </a:rPr>
              <a:t> within</a:t>
            </a:r>
            <a:r>
              <a:rPr lang="en-IN" spc="-5" dirty="0">
                <a:latin typeface="Times New Roman" panose="02020603050405020304" pitchFamily="18" charset="0"/>
                <a:cs typeface="Times New Roman" panose="02020603050405020304" pitchFamily="18" charset="0"/>
              </a:rPr>
              <a:t> one</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network</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cannot</a:t>
            </a:r>
            <a:r>
              <a:rPr lang="en-IN"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communicate</a:t>
            </a:r>
            <a:r>
              <a:rPr lang="en-IN" dirty="0">
                <a:latin typeface="Times New Roman" panose="02020603050405020304" pitchFamily="18" charset="0"/>
                <a:cs typeface="Times New Roman" panose="02020603050405020304" pitchFamily="18" charset="0"/>
              </a:rPr>
              <a:t> with</a:t>
            </a:r>
            <a:r>
              <a:rPr lang="en-IN" spc="-5" dirty="0">
                <a:latin typeface="Times New Roman" panose="02020603050405020304" pitchFamily="18" charset="0"/>
                <a:cs typeface="Times New Roman" panose="02020603050405020304" pitchFamily="18" charset="0"/>
              </a:rPr>
              <a:t> nodes</a:t>
            </a:r>
            <a:r>
              <a:rPr lang="en-IN" dirty="0">
                <a:latin typeface="Times New Roman" panose="02020603050405020304" pitchFamily="18" charset="0"/>
                <a:cs typeface="Times New Roman" panose="02020603050405020304" pitchFamily="18" charset="0"/>
              </a:rPr>
              <a:t> in an </a:t>
            </a:r>
            <a:r>
              <a:rPr lang="en-IN" spc="-620"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external network.</a:t>
            </a:r>
          </a:p>
          <a:p>
            <a:pPr marL="405130" marR="332105" indent="-228600">
              <a:lnSpc>
                <a:spcPts val="3020"/>
              </a:lnSpc>
              <a:spcBef>
                <a:spcPts val="1000"/>
              </a:spcBef>
              <a:buFont typeface="Arial MT"/>
              <a:buChar char="•"/>
              <a:tabLst>
                <a:tab pos="405765" algn="l"/>
              </a:tabLst>
            </a:pPr>
            <a:r>
              <a:rPr lang="en-IN" dirty="0">
                <a:latin typeface="Times New Roman" panose="02020603050405020304" pitchFamily="18" charset="0"/>
                <a:cs typeface="Times New Roman" panose="02020603050405020304" pitchFamily="18" charset="0"/>
              </a:rPr>
              <a:t>To</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enable</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the</a:t>
            </a:r>
            <a:r>
              <a:rPr lang="en-IN" spc="10"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communication</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between</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remote</a:t>
            </a:r>
            <a:r>
              <a:rPr lang="en-IN" spc="1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M2M </a:t>
            </a:r>
            <a:r>
              <a:rPr lang="en-IN" spc="-5" dirty="0">
                <a:latin typeface="Times New Roman" panose="02020603050405020304" pitchFamily="18" charset="0"/>
                <a:cs typeface="Times New Roman" panose="02020603050405020304" pitchFamily="18" charset="0"/>
              </a:rPr>
              <a:t>area</a:t>
            </a:r>
            <a:r>
              <a:rPr lang="en-IN" spc="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networks, </a:t>
            </a:r>
            <a:r>
              <a:rPr lang="en-IN" spc="-615"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M2M</a:t>
            </a:r>
            <a:r>
              <a:rPr lang="en-IN" spc="-15"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gateways are used.</a:t>
            </a:r>
          </a:p>
          <a:p>
            <a:endParaRPr lang="en-IN" dirty="0"/>
          </a:p>
        </p:txBody>
      </p:sp>
      <p:pic>
        <p:nvPicPr>
          <p:cNvPr id="10" name="object 6">
            <a:extLst>
              <a:ext uri="{FF2B5EF4-FFF2-40B4-BE49-F238E27FC236}">
                <a16:creationId xmlns:a16="http://schemas.microsoft.com/office/drawing/2014/main" id="{03809794-BFE9-43F9-B954-0BB495208D3B}"/>
              </a:ext>
            </a:extLst>
          </p:cNvPr>
          <p:cNvPicPr/>
          <p:nvPr/>
        </p:nvPicPr>
        <p:blipFill>
          <a:blip r:embed="rId2" cstate="print"/>
          <a:stretch>
            <a:fillRect/>
          </a:stretch>
        </p:blipFill>
        <p:spPr>
          <a:xfrm>
            <a:off x="1836376" y="3846949"/>
            <a:ext cx="6080848" cy="2344301"/>
          </a:xfrm>
          <a:prstGeom prst="rect">
            <a:avLst/>
          </a:prstGeom>
        </p:spPr>
      </p:pic>
    </p:spTree>
    <p:extLst>
      <p:ext uri="{BB962C8B-B14F-4D97-AF65-F5344CB8AC3E}">
        <p14:creationId xmlns:p14="http://schemas.microsoft.com/office/powerpoint/2010/main" val="644612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5A96-0A5C-4B5C-8E40-77AC3F43EB85}"/>
              </a:ext>
            </a:extLst>
          </p:cNvPr>
          <p:cNvSpPr>
            <a:spLocks noGrp="1"/>
          </p:cNvSpPr>
          <p:nvPr>
            <p:ph type="title"/>
          </p:nvPr>
        </p:nvSpPr>
        <p:spPr/>
        <p:txBody>
          <a:bodyPr>
            <a:normAutofit/>
          </a:bodyPr>
          <a:lstStyle/>
          <a:p>
            <a:r>
              <a:rPr lang="en-IN" b="1" dirty="0">
                <a:solidFill>
                  <a:schemeClr val="tx1"/>
                </a:solidFill>
                <a:latin typeface="Times New Roman" pitchFamily="18" charset="0"/>
                <a:cs typeface="Times New Roman" pitchFamily="18" charset="0"/>
              </a:rPr>
              <a:t>IoT M2M Applications</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81</a:t>
            </a:fld>
            <a:endParaRPr lang="en-IN"/>
          </a:p>
        </p:txBody>
      </p:sp>
      <p:sp>
        <p:nvSpPr>
          <p:cNvPr id="3" name="Content Placeholder 2"/>
          <p:cNvSpPr>
            <a:spLocks noGrp="1"/>
          </p:cNvSpPr>
          <p:nvPr>
            <p:ph sz="quarter" idx="4294967295"/>
          </p:nvPr>
        </p:nvSpPr>
        <p:spPr>
          <a:xfrm>
            <a:off x="925346" y="1638300"/>
            <a:ext cx="7772400" cy="4572000"/>
          </a:xfrm>
        </p:spPr>
        <p:txBody>
          <a:bodyPr/>
          <a:lstStyle/>
          <a:p>
            <a:endParaRPr lang="en-IN" dirty="0"/>
          </a:p>
        </p:txBody>
      </p:sp>
      <p:pic>
        <p:nvPicPr>
          <p:cNvPr id="4101" name="Picture 5"/>
          <p:cNvPicPr>
            <a:picLocks noChangeAspect="1" noChangeArrowheads="1"/>
          </p:cNvPicPr>
          <p:nvPr/>
        </p:nvPicPr>
        <p:blipFill>
          <a:blip r:embed="rId2"/>
          <a:srcRect/>
          <a:stretch>
            <a:fillRect/>
          </a:stretch>
        </p:blipFill>
        <p:spPr bwMode="auto">
          <a:xfrm>
            <a:off x="1979712" y="2132856"/>
            <a:ext cx="4800600" cy="3294290"/>
          </a:xfrm>
          <a:prstGeom prst="rect">
            <a:avLst/>
          </a:prstGeom>
          <a:noFill/>
          <a:ln w="9525">
            <a:noFill/>
            <a:miter lim="800000"/>
            <a:headEnd/>
            <a:tailEnd/>
          </a:ln>
          <a:effectLst/>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E946-C0F7-4525-929B-A9FC2F8E4D51}"/>
              </a:ext>
            </a:extLst>
          </p:cNvPr>
          <p:cNvSpPr>
            <a:spLocks noGrp="1"/>
          </p:cNvSpPr>
          <p:nvPr>
            <p:ph type="title"/>
          </p:nvPr>
        </p:nvSpPr>
        <p:spPr/>
        <p:txBody>
          <a:bodyPr/>
          <a:lstStyle/>
          <a:p>
            <a:pPr algn="ctr"/>
            <a:r>
              <a:rPr lang="en-IN" dirty="0">
                <a:solidFill>
                  <a:schemeClr val="tx1"/>
                </a:solidFill>
                <a:latin typeface="Times New Roman" pitchFamily="18" charset="0"/>
                <a:cs typeface="Times New Roman" pitchFamily="18" charset="0"/>
              </a:rPr>
              <a:t>M2M requirements</a:t>
            </a:r>
            <a:endParaRPr lang="en-IN" dirty="0">
              <a:solidFill>
                <a:schemeClr val="tx1"/>
              </a:solidFill>
            </a:endParaRPr>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82</a:t>
            </a:fld>
            <a:endParaRPr lang="en-IN"/>
          </a:p>
        </p:txBody>
      </p:sp>
      <p:sp>
        <p:nvSpPr>
          <p:cNvPr id="3" name="Content Placeholder 2"/>
          <p:cNvSpPr>
            <a:spLocks noGrp="1"/>
          </p:cNvSpPr>
          <p:nvPr>
            <p:ph sz="quarter" idx="4294967295"/>
          </p:nvPr>
        </p:nvSpPr>
        <p:spPr>
          <a:xfrm>
            <a:off x="1371600" y="1447800"/>
            <a:ext cx="7772400" cy="4572000"/>
          </a:xfrm>
        </p:spPr>
        <p:txBody>
          <a:bodyPr>
            <a:normAutofit/>
          </a:bodyPr>
          <a:lstStyle/>
          <a:p>
            <a:pPr>
              <a:buNone/>
            </a:pPr>
            <a:endParaRPr lang="en-IN" u="sng" dirty="0">
              <a:latin typeface="Times New Roman" pitchFamily="18" charset="0"/>
              <a:cs typeface="Times New Roman" pitchFamily="18" charset="0"/>
              <a:hlinkClick r:id="rId2"/>
            </a:endParaRPr>
          </a:p>
          <a:p>
            <a:pPr>
              <a:buFont typeface="Wingdings" pitchFamily="2" charset="2"/>
              <a:buChar char="Ø"/>
            </a:pPr>
            <a:r>
              <a:rPr lang="en-GB" dirty="0">
                <a:latin typeface="Times New Roman" pitchFamily="18" charset="0"/>
                <a:cs typeface="Times New Roman" pitchFamily="18" charset="0"/>
              </a:rPr>
              <a:t>Scalability</a:t>
            </a:r>
            <a:endParaRPr lang="en-IN" dirty="0">
              <a:latin typeface="Times New Roman" pitchFamily="18" charset="0"/>
              <a:cs typeface="Times New Roman" pitchFamily="18" charset="0"/>
            </a:endParaRPr>
          </a:p>
          <a:p>
            <a:pPr>
              <a:buFont typeface="Wingdings" pitchFamily="2" charset="2"/>
              <a:buChar char="Ø"/>
            </a:pPr>
            <a:r>
              <a:rPr lang="en-GB" dirty="0">
                <a:latin typeface="Times New Roman" pitchFamily="18" charset="0"/>
                <a:cs typeface="Times New Roman" pitchFamily="18" charset="0"/>
              </a:rPr>
              <a:t>Anonymity</a:t>
            </a:r>
            <a:endParaRPr lang="en-IN" dirty="0">
              <a:latin typeface="Times New Roman" pitchFamily="18" charset="0"/>
              <a:cs typeface="Times New Roman" pitchFamily="18" charset="0"/>
            </a:endParaRPr>
          </a:p>
          <a:p>
            <a:pPr>
              <a:buFont typeface="Wingdings" pitchFamily="2" charset="2"/>
              <a:buChar char="Ø"/>
            </a:pPr>
            <a:r>
              <a:rPr lang="en-GB" dirty="0">
                <a:latin typeface="Times New Roman" pitchFamily="18" charset="0"/>
                <a:cs typeface="Times New Roman" pitchFamily="18" charset="0"/>
              </a:rPr>
              <a:t>Logging</a:t>
            </a:r>
            <a:endParaRPr lang="en-IN" dirty="0">
              <a:latin typeface="Times New Roman" pitchFamily="18" charset="0"/>
              <a:cs typeface="Times New Roman" pitchFamily="18" charset="0"/>
            </a:endParaRPr>
          </a:p>
          <a:p>
            <a:pPr>
              <a:buFont typeface="Wingdings" pitchFamily="2" charset="2"/>
              <a:buChar char="Ø"/>
            </a:pPr>
            <a:r>
              <a:rPr lang="en-IN" dirty="0">
                <a:latin typeface="Times New Roman" pitchFamily="18" charset="0"/>
                <a:cs typeface="Times New Roman" pitchFamily="18" charset="0"/>
              </a:rPr>
              <a:t>M2M application communication principles</a:t>
            </a:r>
          </a:p>
          <a:p>
            <a:pPr>
              <a:buFont typeface="Wingdings" pitchFamily="2" charset="2"/>
              <a:buChar char="Ø"/>
            </a:pPr>
            <a:r>
              <a:rPr lang="en-IN" dirty="0">
                <a:latin typeface="Times New Roman" pitchFamily="18" charset="0"/>
                <a:cs typeface="Times New Roman" pitchFamily="18" charset="0"/>
              </a:rPr>
              <a:t>Delivery methods</a:t>
            </a:r>
          </a:p>
          <a:p>
            <a:pPr>
              <a:buFont typeface="Wingdings" pitchFamily="2" charset="2"/>
              <a:buChar char="Ø"/>
            </a:pPr>
            <a:r>
              <a:rPr lang="en-IN" dirty="0">
                <a:latin typeface="Times New Roman" pitchFamily="18" charset="0"/>
                <a:cs typeface="Times New Roman" pitchFamily="18" charset="0"/>
              </a:rPr>
              <a:t>Message transmission scheduling</a:t>
            </a:r>
          </a:p>
          <a:p>
            <a:pPr>
              <a:buFont typeface="Wingdings" pitchFamily="2" charset="2"/>
              <a:buChar char="Ø"/>
            </a:pPr>
            <a:r>
              <a:rPr lang="en-IN" dirty="0">
                <a:latin typeface="Times New Roman" pitchFamily="18" charset="0"/>
                <a:cs typeface="Times New Roman" pitchFamily="18" charset="0"/>
              </a:rPr>
              <a:t>Message communication path selection </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4ED3-438A-45C2-8830-3DA9898D7C14}"/>
              </a:ext>
            </a:extLst>
          </p:cNvPr>
          <p:cNvSpPr>
            <a:spLocks noGrp="1"/>
          </p:cNvSpPr>
          <p:nvPr>
            <p:ph type="title"/>
          </p:nvPr>
        </p:nvSpPr>
        <p:spPr/>
        <p:txBody>
          <a:bodyPr>
            <a:normAutofit/>
          </a:bodyPr>
          <a:lstStyle/>
          <a:p>
            <a:pPr algn="ctr"/>
            <a:r>
              <a:rPr lang="en-IN" dirty="0">
                <a:latin typeface="Times New Roman" panose="02020603050405020304" pitchFamily="18" charset="0"/>
                <a:cs typeface="Times New Roman" panose="02020603050405020304" pitchFamily="18" charset="0"/>
              </a:rPr>
              <a:t>M2M vs IoT</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83</a:t>
            </a:fld>
            <a:endParaRPr lang="en-IN"/>
          </a:p>
        </p:txBody>
      </p:sp>
      <p:sp>
        <p:nvSpPr>
          <p:cNvPr id="3" name="Content Placeholder 2"/>
          <p:cNvSpPr>
            <a:spLocks noGrp="1"/>
          </p:cNvSpPr>
          <p:nvPr>
            <p:ph sz="quarter" idx="4294967295"/>
          </p:nvPr>
        </p:nvSpPr>
        <p:spPr>
          <a:xfrm>
            <a:off x="1371600" y="1447800"/>
            <a:ext cx="7772400" cy="4572000"/>
          </a:xfrm>
        </p:spPr>
        <p:txBody>
          <a:bodyPr/>
          <a:lstStyle/>
          <a:p>
            <a:endParaRPr lang="en-IN" dirty="0"/>
          </a:p>
        </p:txBody>
      </p:sp>
      <p:pic>
        <p:nvPicPr>
          <p:cNvPr id="5123" name="Picture 3"/>
          <p:cNvPicPr>
            <a:picLocks noChangeAspect="1" noChangeArrowheads="1"/>
          </p:cNvPicPr>
          <p:nvPr/>
        </p:nvPicPr>
        <p:blipFill>
          <a:blip r:embed="rId2"/>
          <a:srcRect/>
          <a:stretch>
            <a:fillRect/>
          </a:stretch>
        </p:blipFill>
        <p:spPr bwMode="auto">
          <a:xfrm>
            <a:off x="395536" y="1417638"/>
            <a:ext cx="8602160" cy="4773613"/>
          </a:xfrm>
          <a:prstGeom prst="rect">
            <a:avLst/>
          </a:prstGeom>
          <a:noFill/>
          <a:ln w="9525">
            <a:noFill/>
            <a:miter lim="800000"/>
            <a:headEnd/>
            <a:tailEnd/>
          </a:ln>
          <a:effectLst/>
        </p:spPr>
      </p:pic>
      <p:pic>
        <p:nvPicPr>
          <p:cNvPr id="9" name="Picture 2" descr="C:\Users\Dr.Kayarvizhy\Downloads\unnamed.png">
            <a:extLst>
              <a:ext uri="{FF2B5EF4-FFF2-40B4-BE49-F238E27FC236}">
                <a16:creationId xmlns:a16="http://schemas.microsoft.com/office/drawing/2014/main" id="{047F1B77-27F1-40C7-9860-57B03909BCE7}"/>
              </a:ext>
            </a:extLst>
          </p:cNvPr>
          <p:cNvPicPr>
            <a:picLocks noChangeAspect="1" noChangeArrowheads="1"/>
          </p:cNvPicPr>
          <p:nvPr/>
        </p:nvPicPr>
        <p:blipFill>
          <a:blip r:embed="rId3"/>
          <a:srcRect/>
          <a:stretch>
            <a:fillRect/>
          </a:stretch>
        </p:blipFill>
        <p:spPr bwMode="auto">
          <a:xfrm>
            <a:off x="256930" y="1417638"/>
            <a:ext cx="8602161" cy="5035413"/>
          </a:xfrm>
          <a:prstGeom prst="rect">
            <a:avLst/>
          </a:prstGeom>
          <a:noFill/>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8EF9-F8B7-423D-8B94-D7BFD90DD911}"/>
              </a:ext>
            </a:extLst>
          </p:cNvPr>
          <p:cNvSpPr>
            <a:spLocks noGrp="1"/>
          </p:cNvSpPr>
          <p:nvPr>
            <p:ph type="title"/>
          </p:nvPr>
        </p:nvSpPr>
        <p:spPr/>
        <p:txBody>
          <a:bodyPr>
            <a:normAutofit fontScale="90000"/>
          </a:bodyPr>
          <a:lstStyle/>
          <a:p>
            <a:pPr algn="ctr"/>
            <a:r>
              <a:rPr lang="en-GB" b="1" dirty="0">
                <a:latin typeface="Times New Roman" pitchFamily="18" charset="0"/>
                <a:cs typeface="Times New Roman" pitchFamily="18" charset="0"/>
              </a:rPr>
              <a:t>M2M towards IOT</a:t>
            </a:r>
            <a:br>
              <a:rPr lang="en-GB" b="1" dirty="0">
                <a:latin typeface="Times New Roman" pitchFamily="18" charset="0"/>
                <a:cs typeface="Times New Roman" pitchFamily="18" charset="0"/>
              </a:rPr>
            </a:b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84</a:t>
            </a:fld>
            <a:endParaRPr lang="en-IN"/>
          </a:p>
        </p:txBody>
      </p:sp>
      <p:sp>
        <p:nvSpPr>
          <p:cNvPr id="3" name="Content Placeholder 2"/>
          <p:cNvSpPr>
            <a:spLocks noGrp="1"/>
          </p:cNvSpPr>
          <p:nvPr>
            <p:ph sz="quarter" idx="4294967295"/>
          </p:nvPr>
        </p:nvSpPr>
        <p:spPr>
          <a:xfrm>
            <a:off x="146304" y="1447800"/>
            <a:ext cx="8997696" cy="4572000"/>
          </a:xfrm>
        </p:spPr>
        <p:txBody>
          <a:bodyPr>
            <a:normAutofit lnSpcReduction="10000"/>
          </a:bodyPr>
          <a:lstStyle/>
          <a:p>
            <a:pPr algn="just">
              <a:buFont typeface="Wingdings" panose="05000000000000000000" pitchFamily="2" charset="2"/>
              <a:buChar char="Ø"/>
            </a:pPr>
            <a:r>
              <a:rPr lang="en-IN" dirty="0">
                <a:latin typeface="Times New Roman" pitchFamily="18" charset="0"/>
                <a:cs typeface="Times New Roman" pitchFamily="18" charset="0"/>
              </a:rPr>
              <a:t>   The need to remotely monitor and control </a:t>
            </a:r>
            <a:r>
              <a:rPr lang="en-IN" dirty="0" err="1">
                <a:latin typeface="Times New Roman" pitchFamily="18" charset="0"/>
                <a:cs typeface="Times New Roman" pitchFamily="18" charset="0"/>
              </a:rPr>
              <a:t>assets,personal</a:t>
            </a:r>
            <a:r>
              <a:rPr lang="en-IN" dirty="0">
                <a:latin typeface="Times New Roman" pitchFamily="18" charset="0"/>
                <a:cs typeface="Times New Roman" pitchFamily="18" charset="0"/>
              </a:rPr>
              <a:t>, enterprise or other , is not new, a number of concurrent things are now converging to create drivers for change not just within the technology industry, but within the wider global economy and society</a:t>
            </a:r>
          </a:p>
          <a:p>
            <a:pPr algn="just">
              <a:buFont typeface="Wingdings" panose="05000000000000000000" pitchFamily="2" charset="2"/>
              <a:buChar char="Ø"/>
            </a:pPr>
            <a:r>
              <a:rPr lang="en-IN" dirty="0">
                <a:latin typeface="Times New Roman" pitchFamily="18" charset="0"/>
                <a:cs typeface="Times New Roman" pitchFamily="18" charset="0"/>
              </a:rPr>
              <a:t>  The transition from M2M towards IoT is one of the key facets of    the technology evolution required to face these challenges</a:t>
            </a:r>
          </a:p>
          <a:p>
            <a:pPr algn="just">
              <a:buFont typeface="Wingdings" panose="05000000000000000000" pitchFamily="2" charset="2"/>
              <a:buChar char="Ø"/>
            </a:pPr>
            <a:r>
              <a:rPr lang="en-US" dirty="0">
                <a:latin typeface="Times New Roman" pitchFamily="18" charset="0"/>
                <a:cs typeface="Times New Roman" pitchFamily="18" charset="0"/>
              </a:rPr>
              <a:t>    The game changers come from a set of social, economic, and environmental shifts that create pressure for solutions to address issues and problems, but also opportunities to reformulate the manner in which our world faces them. </a:t>
            </a:r>
            <a:endParaRPr lang="en-IN" dirty="0">
              <a:latin typeface="Times New Roman" pitchFamily="18" charset="0"/>
              <a:cs typeface="Times New Roman" pitchFamily="18"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1802FA-220B-4FB6-B045-CBEDEFB5B7CD}"/>
              </a:ext>
            </a:extLst>
          </p:cNvPr>
          <p:cNvSpPr>
            <a:spLocks noGrp="1"/>
          </p:cNvSpPr>
          <p:nvPr>
            <p:ph type="title"/>
          </p:nvPr>
        </p:nvSpPr>
        <p:spPr/>
        <p:txBody>
          <a:bodyPr>
            <a:normAutofit/>
          </a:bodyPr>
          <a:lstStyle/>
          <a:p>
            <a:r>
              <a:rPr lang="en-GB" b="1" dirty="0">
                <a:latin typeface="Times New Roman" pitchFamily="18" charset="0"/>
                <a:cs typeface="Times New Roman" pitchFamily="18" charset="0"/>
              </a:rPr>
              <a:t>M2M towards IOT</a:t>
            </a:r>
            <a:endParaRPr lang="en-IN" dirty="0"/>
          </a:p>
        </p:txBody>
      </p:sp>
      <p:sp>
        <p:nvSpPr>
          <p:cNvPr id="3" name="Date Placeholder 2"/>
          <p:cNvSpPr>
            <a:spLocks noGrp="1"/>
          </p:cNvSpPr>
          <p:nvPr>
            <p:ph type="dt" sz="half" idx="10"/>
          </p:nvPr>
        </p:nvSpPr>
        <p:spPr/>
        <p:txBody>
          <a:bodyPr/>
          <a:lstStyle/>
          <a:p>
            <a:fld id="{55DE3F18-AFCC-416B-AD1C-4AD234471CC1}" type="datetime1">
              <a:rPr lang="en-US" smtClean="0"/>
              <a:pPr/>
              <a:t>7/21/2021</a:t>
            </a:fld>
            <a:endParaRPr lang="en-IN"/>
          </a:p>
        </p:txBody>
      </p:sp>
      <p:sp>
        <p:nvSpPr>
          <p:cNvPr id="4" name="Footer Placeholder 3"/>
          <p:cNvSpPr>
            <a:spLocks noGrp="1"/>
          </p:cNvSpPr>
          <p:nvPr>
            <p:ph type="ftr" sz="quarter" idx="11"/>
          </p:nvPr>
        </p:nvSpPr>
        <p:spPr>
          <a:xfrm>
            <a:off x="914400" y="6258072"/>
            <a:ext cx="3962400" cy="457200"/>
          </a:xfrm>
        </p:spPr>
        <p:txBody>
          <a:bodyPr/>
          <a:lstStyle/>
          <a:p>
            <a:r>
              <a:rPr lang="en-IN" dirty="0"/>
              <a:t>UNIT-I</a:t>
            </a:r>
          </a:p>
        </p:txBody>
      </p:sp>
      <p:sp>
        <p:nvSpPr>
          <p:cNvPr id="5" name="Slide Number Placeholder 4"/>
          <p:cNvSpPr>
            <a:spLocks noGrp="1"/>
          </p:cNvSpPr>
          <p:nvPr>
            <p:ph type="sldNum" sz="quarter" idx="12"/>
          </p:nvPr>
        </p:nvSpPr>
        <p:spPr/>
        <p:txBody>
          <a:bodyPr/>
          <a:lstStyle/>
          <a:p>
            <a:fld id="{0E2B90DE-CA9C-452B-80F9-35262CC2B070}" type="slidenum">
              <a:rPr lang="en-IN" smtClean="0"/>
              <a:pPr/>
              <a:t>85</a:t>
            </a:fld>
            <a:endParaRPr lang="en-IN"/>
          </a:p>
        </p:txBody>
      </p:sp>
      <p:pic>
        <p:nvPicPr>
          <p:cNvPr id="8" name="Picture 3"/>
          <p:cNvPicPr>
            <a:picLocks noGrp="1" noChangeAspect="1" noChangeArrowheads="1"/>
          </p:cNvPicPr>
          <p:nvPr>
            <p:ph sz="quarter" idx="4294967295"/>
          </p:nvPr>
        </p:nvPicPr>
        <p:blipFill>
          <a:blip r:embed="rId2"/>
          <a:srcRect/>
          <a:stretch>
            <a:fillRect/>
          </a:stretch>
        </p:blipFill>
        <p:spPr bwMode="auto">
          <a:xfrm>
            <a:off x="914400" y="2107406"/>
            <a:ext cx="6024562" cy="2643187"/>
          </a:xfrm>
          <a:prstGeom prst="rect">
            <a:avLst/>
          </a:prstGeom>
          <a:noFill/>
          <a:ln w="9525">
            <a:noFill/>
            <a:miter lim="800000"/>
            <a:headEnd/>
            <a:tailEnd/>
          </a:ln>
          <a:effectLst/>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0721-A131-4A30-8DA6-7833AEFCCA95}"/>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86</a:t>
            </a:fld>
            <a:endParaRPr lang="en-IN"/>
          </a:p>
        </p:txBody>
      </p:sp>
      <p:sp>
        <p:nvSpPr>
          <p:cNvPr id="3" name="Content Placeholder 2"/>
          <p:cNvSpPr>
            <a:spLocks noGrp="1"/>
          </p:cNvSpPr>
          <p:nvPr>
            <p:ph sz="quarter" idx="4294967295"/>
          </p:nvPr>
        </p:nvSpPr>
        <p:spPr>
          <a:xfrm>
            <a:off x="1371600" y="1447800"/>
            <a:ext cx="7772400" cy="4572000"/>
          </a:xfrm>
        </p:spPr>
        <p:txBody>
          <a:bodyPr/>
          <a:lstStyle/>
          <a:p>
            <a:pPr>
              <a:buNone/>
            </a:pPr>
            <a:r>
              <a:rPr lang="en-IN" b="1" dirty="0">
                <a:latin typeface="Times New Roman" pitchFamily="18" charset="0"/>
                <a:cs typeface="Times New Roman" pitchFamily="18" charset="0"/>
              </a:rPr>
              <a:t>Global value chains</a:t>
            </a:r>
          </a:p>
          <a:p>
            <a:pPr>
              <a:buFont typeface="Wingdings" pitchFamily="2" charset="2"/>
              <a:buChar char="Ø"/>
            </a:pPr>
            <a:r>
              <a:rPr lang="en-IN" dirty="0">
                <a:latin typeface="Times New Roman" pitchFamily="18" charset="0"/>
                <a:cs typeface="Times New Roman" pitchFamily="18" charset="0"/>
              </a:rPr>
              <a:t>   A value chain describes the full range of activities that firms and workers perform to bring a product from its conception to end use and beyond, including design, production, marketing, distribution, and support to the final consumer.</a:t>
            </a:r>
          </a:p>
          <a:p>
            <a:pPr>
              <a:buFont typeface="Wingdings" pitchFamily="2" charset="2"/>
              <a:buChar char="Ø"/>
            </a:pPr>
            <a:r>
              <a:rPr lang="en-IN" dirty="0">
                <a:latin typeface="Times New Roman" pitchFamily="18" charset="0"/>
                <a:cs typeface="Times New Roman" pitchFamily="18" charset="0"/>
              </a:rPr>
              <a:t>  GVC analysis therefore provides a holistic view of global industries both from the top down and from the bottom up</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2892-215B-42B0-9643-7868F6D801DF}"/>
              </a:ext>
            </a:extLst>
          </p:cNvPr>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87</a:t>
            </a:fld>
            <a:endParaRPr lang="en-IN"/>
          </a:p>
        </p:txBody>
      </p:sp>
      <p:sp>
        <p:nvSpPr>
          <p:cNvPr id="3" name="Content Placeholder 2"/>
          <p:cNvSpPr>
            <a:spLocks noGrp="1"/>
          </p:cNvSpPr>
          <p:nvPr>
            <p:ph sz="quarter" idx="4294967295"/>
          </p:nvPr>
        </p:nvSpPr>
        <p:spPr>
          <a:xfrm>
            <a:off x="1371600" y="1449977"/>
            <a:ext cx="7772400" cy="4572000"/>
          </a:xfrm>
        </p:spPr>
        <p:txBody>
          <a:bodyPr/>
          <a:lstStyle/>
          <a:p>
            <a:pPr>
              <a:buNone/>
            </a:pPr>
            <a:endParaRPr lang="en-IN" b="1" i="1" dirty="0"/>
          </a:p>
          <a:p>
            <a:pPr>
              <a:buNone/>
            </a:pPr>
            <a:endParaRPr lang="en-IN" i="1" dirty="0"/>
          </a:p>
          <a:p>
            <a:endParaRPr lang="en-IN" dirty="0"/>
          </a:p>
        </p:txBody>
      </p:sp>
      <p:sp>
        <p:nvSpPr>
          <p:cNvPr id="10" name="TextBox 9"/>
          <p:cNvSpPr txBox="1"/>
          <p:nvPr/>
        </p:nvSpPr>
        <p:spPr>
          <a:xfrm>
            <a:off x="911135" y="1449977"/>
            <a:ext cx="3948248" cy="584775"/>
          </a:xfrm>
          <a:prstGeom prst="rect">
            <a:avLst/>
          </a:prstGeom>
          <a:noFill/>
        </p:spPr>
        <p:txBody>
          <a:bodyPr wrap="square" rtlCol="0">
            <a:spAutoFit/>
          </a:bodyPr>
          <a:lstStyle/>
          <a:p>
            <a:pPr>
              <a:buNone/>
            </a:pPr>
            <a:r>
              <a:rPr lang="en-IN" sz="3200" b="1" dirty="0">
                <a:latin typeface="Times New Roman" pitchFamily="18" charset="0"/>
                <a:cs typeface="Times New Roman" pitchFamily="18" charset="0"/>
              </a:rPr>
              <a:t>M2M value chain</a:t>
            </a:r>
          </a:p>
        </p:txBody>
      </p:sp>
      <p:pic>
        <p:nvPicPr>
          <p:cNvPr id="6" name="Picture 5">
            <a:extLst>
              <a:ext uri="{FF2B5EF4-FFF2-40B4-BE49-F238E27FC236}">
                <a16:creationId xmlns:a16="http://schemas.microsoft.com/office/drawing/2014/main" id="{D6A9C878-FEC2-4922-BC39-20BF1D1B842F}"/>
              </a:ext>
            </a:extLst>
          </p:cNvPr>
          <p:cNvPicPr>
            <a:picLocks noChangeAspect="1"/>
          </p:cNvPicPr>
          <p:nvPr/>
        </p:nvPicPr>
        <p:blipFill>
          <a:blip r:embed="rId2"/>
          <a:stretch>
            <a:fillRect/>
          </a:stretch>
        </p:blipFill>
        <p:spPr>
          <a:xfrm>
            <a:off x="1043608" y="2210075"/>
            <a:ext cx="6485714" cy="3542857"/>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96D4-D9EA-4707-8A0F-6551428B3326}"/>
              </a:ext>
            </a:extLst>
          </p:cNvPr>
          <p:cNvSpPr>
            <a:spLocks noGrp="1"/>
          </p:cNvSpPr>
          <p:nvPr>
            <p:ph type="title"/>
          </p:nvPr>
        </p:nvSpPr>
        <p:spPr/>
        <p:txBody>
          <a:bodyPr>
            <a:normAutofit/>
          </a:bodyPr>
          <a:lstStyle/>
          <a:p>
            <a:pPr algn="ctr"/>
            <a:r>
              <a:rPr lang="en-IN" b="1" dirty="0">
                <a:latin typeface="Times New Roman" pitchFamily="18" charset="0"/>
                <a:cs typeface="Times New Roman" pitchFamily="18" charset="0"/>
              </a:rPr>
              <a:t>Global Value chain</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88</a:t>
            </a:fld>
            <a:endParaRPr lang="en-IN"/>
          </a:p>
        </p:txBody>
      </p:sp>
      <p:graphicFrame>
        <p:nvGraphicFramePr>
          <p:cNvPr id="8" name="Table 7">
            <a:extLst>
              <a:ext uri="{FF2B5EF4-FFF2-40B4-BE49-F238E27FC236}">
                <a16:creationId xmlns:a16="http://schemas.microsoft.com/office/drawing/2014/main" id="{7E93DDC7-E21A-46DD-96C1-C24E598A468F}"/>
              </a:ext>
            </a:extLst>
          </p:cNvPr>
          <p:cNvGraphicFramePr>
            <a:graphicFrameLocks noGrp="1"/>
          </p:cNvGraphicFramePr>
          <p:nvPr>
            <p:extLst>
              <p:ext uri="{D42A27DB-BD31-4B8C-83A1-F6EECF244321}">
                <p14:modId xmlns:p14="http://schemas.microsoft.com/office/powerpoint/2010/main" val="1111356041"/>
              </p:ext>
            </p:extLst>
          </p:nvPr>
        </p:nvGraphicFramePr>
        <p:xfrm>
          <a:off x="603504" y="1666684"/>
          <a:ext cx="8083296" cy="4786649"/>
        </p:xfrm>
        <a:graphic>
          <a:graphicData uri="http://schemas.openxmlformats.org/drawingml/2006/table">
            <a:tbl>
              <a:tblPr firstRow="1" firstCol="1" bandRow="1">
                <a:tableStyleId>{5C22544A-7EE6-4342-B048-85BDC9FD1C3A}</a:tableStyleId>
              </a:tblPr>
              <a:tblGrid>
                <a:gridCol w="2343278">
                  <a:extLst>
                    <a:ext uri="{9D8B030D-6E8A-4147-A177-3AD203B41FA5}">
                      <a16:colId xmlns:a16="http://schemas.microsoft.com/office/drawing/2014/main" val="66076298"/>
                    </a:ext>
                  </a:extLst>
                </a:gridCol>
                <a:gridCol w="5740018">
                  <a:extLst>
                    <a:ext uri="{9D8B030D-6E8A-4147-A177-3AD203B41FA5}">
                      <a16:colId xmlns:a16="http://schemas.microsoft.com/office/drawing/2014/main" val="1072051913"/>
                    </a:ext>
                  </a:extLst>
                </a:gridCol>
              </a:tblGrid>
              <a:tr h="390023">
                <a:tc>
                  <a:txBody>
                    <a:bodyPr/>
                    <a:lstStyle/>
                    <a:p>
                      <a:pPr algn="just">
                        <a:lnSpc>
                          <a:spcPct val="150000"/>
                        </a:lnSpc>
                      </a:pPr>
                      <a:r>
                        <a:rPr lang="en-US" sz="1200">
                          <a:effectLst/>
                        </a:rPr>
                        <a:t>Input</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Input are the base raw ingredients that turned into a product</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8230817"/>
                  </a:ext>
                </a:extLst>
              </a:tr>
              <a:tr h="390023">
                <a:tc>
                  <a:txBody>
                    <a:bodyPr/>
                    <a:lstStyle/>
                    <a:p>
                      <a:pPr algn="just">
                        <a:lnSpc>
                          <a:spcPct val="150000"/>
                        </a:lnSpc>
                      </a:pPr>
                      <a:r>
                        <a:rPr lang="en-US" sz="1200">
                          <a:effectLst/>
                        </a:rPr>
                        <a:t>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Cocoa beans for the manufacture of chocolate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6345434"/>
                  </a:ext>
                </a:extLst>
              </a:tr>
              <a:tr h="390023">
                <a:tc>
                  <a:txBody>
                    <a:bodyPr/>
                    <a:lstStyle/>
                    <a:p>
                      <a:pPr algn="just">
                        <a:lnSpc>
                          <a:spcPct val="150000"/>
                        </a:lnSpc>
                      </a:pPr>
                      <a:r>
                        <a:rPr lang="en-US" sz="1200">
                          <a:effectLst/>
                        </a:rPr>
                        <a:t>M2M 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Data from a M2M device that will be turned into a piece of information</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9712129"/>
                  </a:ext>
                </a:extLst>
              </a:tr>
              <a:tr h="390023">
                <a:tc>
                  <a:txBody>
                    <a:bodyPr/>
                    <a:lstStyle/>
                    <a:p>
                      <a:pPr algn="just">
                        <a:lnSpc>
                          <a:spcPct val="150000"/>
                        </a:lnSpc>
                      </a:pPr>
                      <a:r>
                        <a:rPr lang="en-US" sz="1200">
                          <a:effectLst/>
                        </a:rPr>
                        <a:t>Production/Manufacture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Raw ingredients put through to become part of value </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3555479"/>
                  </a:ext>
                </a:extLst>
              </a:tr>
              <a:tr h="390023">
                <a:tc>
                  <a:txBody>
                    <a:bodyPr/>
                    <a:lstStyle/>
                    <a:p>
                      <a:pPr algn="just">
                        <a:lnSpc>
                          <a:spcPct val="150000"/>
                        </a:lnSpc>
                      </a:pPr>
                      <a:r>
                        <a:rPr lang="en-US" sz="1200">
                          <a:effectLst/>
                        </a:rPr>
                        <a:t>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Cocoa beans may be dried and separated before being transported to overseas market</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8962328"/>
                  </a:ext>
                </a:extLst>
              </a:tr>
              <a:tr h="390023">
                <a:tc>
                  <a:txBody>
                    <a:bodyPr/>
                    <a:lstStyle/>
                    <a:p>
                      <a:pPr algn="just">
                        <a:lnSpc>
                          <a:spcPct val="150000"/>
                        </a:lnSpc>
                      </a:pPr>
                      <a:r>
                        <a:rPr lang="en-US" sz="1200">
                          <a:effectLst/>
                        </a:rPr>
                        <a:t>M2M 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Data from an M2M device that will be turned into a piece of information</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18573753"/>
                  </a:ext>
                </a:extLst>
              </a:tr>
              <a:tr h="815504">
                <a:tc>
                  <a:txBody>
                    <a:bodyPr/>
                    <a:lstStyle/>
                    <a:p>
                      <a:pPr algn="just">
                        <a:lnSpc>
                          <a:spcPct val="150000"/>
                        </a:lnSpc>
                      </a:pPr>
                      <a:r>
                        <a:rPr lang="en-US" sz="1200">
                          <a:effectLst/>
                        </a:rPr>
                        <a:t>Processing</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Processing refers to the process that the raw inputs are put through become a part of value chain</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63788186"/>
                  </a:ext>
                </a:extLst>
              </a:tr>
              <a:tr h="390023">
                <a:tc>
                  <a:txBody>
                    <a:bodyPr/>
                    <a:lstStyle/>
                    <a:p>
                      <a:pPr algn="just">
                        <a:lnSpc>
                          <a:spcPct val="150000"/>
                        </a:lnSpc>
                      </a:pPr>
                      <a:r>
                        <a:rPr lang="en-US" sz="1200">
                          <a:effectLst/>
                        </a:rPr>
                        <a:t>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Cocoa beans now be made into cocoa powder ready for use in chocolate bars</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4659799"/>
                  </a:ext>
                </a:extLst>
              </a:tr>
              <a:tr h="1240984">
                <a:tc>
                  <a:txBody>
                    <a:bodyPr/>
                    <a:lstStyle/>
                    <a:p>
                      <a:pPr algn="just">
                        <a:lnSpc>
                          <a:spcPct val="150000"/>
                        </a:lnSpc>
                      </a:pPr>
                      <a:r>
                        <a:rPr lang="en-US" sz="1200">
                          <a:effectLst/>
                        </a:rPr>
                        <a:t>M2M 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dirty="0">
                          <a:effectLst/>
                        </a:rPr>
                        <a:t>M2M refers to aggregation of multiple data sources to create a information component something that is ready to combined with other data sets to make it useful for corporate decision making</a:t>
                      </a:r>
                      <a:endParaRPr lang="en-IN"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8284161"/>
                  </a:ext>
                </a:extLst>
              </a:tr>
            </a:tbl>
          </a:graphicData>
        </a:graphic>
      </p:graphicFrame>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C4FF-1B43-43A7-B7ED-7DB4D9112321}"/>
              </a:ext>
            </a:extLst>
          </p:cNvPr>
          <p:cNvSpPr>
            <a:spLocks noGrp="1"/>
          </p:cNvSpPr>
          <p:nvPr>
            <p:ph type="title"/>
          </p:nvPr>
        </p:nvSpPr>
        <p:spPr/>
        <p:txBody>
          <a:bodyPr/>
          <a:lstStyle/>
          <a:p>
            <a:pPr algn="ctr"/>
            <a:r>
              <a:rPr lang="en-IN" b="1" dirty="0">
                <a:latin typeface="Times New Roman" pitchFamily="18" charset="0"/>
                <a:cs typeface="Times New Roman" pitchFamily="18" charset="0"/>
              </a:rPr>
              <a:t>Global Value chain</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89</a:t>
            </a:fld>
            <a:endParaRPr lang="en-IN"/>
          </a:p>
        </p:txBody>
      </p:sp>
      <p:graphicFrame>
        <p:nvGraphicFramePr>
          <p:cNvPr id="3" name="Table 2">
            <a:extLst>
              <a:ext uri="{FF2B5EF4-FFF2-40B4-BE49-F238E27FC236}">
                <a16:creationId xmlns:a16="http://schemas.microsoft.com/office/drawing/2014/main" id="{9859459A-8B10-4FE1-9311-6EABD7F995B9}"/>
              </a:ext>
            </a:extLst>
          </p:cNvPr>
          <p:cNvGraphicFramePr>
            <a:graphicFrameLocks noGrp="1"/>
          </p:cNvGraphicFramePr>
          <p:nvPr>
            <p:extLst>
              <p:ext uri="{D42A27DB-BD31-4B8C-83A1-F6EECF244321}">
                <p14:modId xmlns:p14="http://schemas.microsoft.com/office/powerpoint/2010/main" val="2301365610"/>
              </p:ext>
            </p:extLst>
          </p:nvPr>
        </p:nvGraphicFramePr>
        <p:xfrm>
          <a:off x="827584" y="1487042"/>
          <a:ext cx="7772400" cy="4894286"/>
        </p:xfrm>
        <a:graphic>
          <a:graphicData uri="http://schemas.openxmlformats.org/drawingml/2006/table">
            <a:tbl>
              <a:tblPr firstRow="1" firstCol="1" bandRow="1">
                <a:tableStyleId>{5C22544A-7EE6-4342-B048-85BDC9FD1C3A}</a:tableStyleId>
              </a:tblPr>
              <a:tblGrid>
                <a:gridCol w="2253152">
                  <a:extLst>
                    <a:ext uri="{9D8B030D-6E8A-4147-A177-3AD203B41FA5}">
                      <a16:colId xmlns:a16="http://schemas.microsoft.com/office/drawing/2014/main" val="749454301"/>
                    </a:ext>
                  </a:extLst>
                </a:gridCol>
                <a:gridCol w="5519248">
                  <a:extLst>
                    <a:ext uri="{9D8B030D-6E8A-4147-A177-3AD203B41FA5}">
                      <a16:colId xmlns:a16="http://schemas.microsoft.com/office/drawing/2014/main" val="3807206807"/>
                    </a:ext>
                  </a:extLst>
                </a:gridCol>
              </a:tblGrid>
              <a:tr h="694868">
                <a:tc>
                  <a:txBody>
                    <a:bodyPr/>
                    <a:lstStyle/>
                    <a:p>
                      <a:pPr algn="just">
                        <a:lnSpc>
                          <a:spcPct val="150000"/>
                        </a:lnSpc>
                      </a:pPr>
                      <a:r>
                        <a:rPr lang="en-US" sz="1200">
                          <a:effectLst/>
                        </a:rPr>
                        <a:t>Packaging </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Packaging refers to the process where by a product can be branded as would be recognizable to end user consumers</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7092965"/>
                  </a:ext>
                </a:extLst>
              </a:tr>
              <a:tr h="694868">
                <a:tc>
                  <a:txBody>
                    <a:bodyPr/>
                    <a:lstStyle/>
                    <a:p>
                      <a:pPr algn="just">
                        <a:lnSpc>
                          <a:spcPct val="150000"/>
                        </a:lnSpc>
                      </a:pPr>
                      <a:r>
                        <a:rPr lang="en-US" sz="1200">
                          <a:effectLst/>
                        </a:rPr>
                        <a:t>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A chocolate bar would now be ready to eat and have a red wrapper with the words KitKat on it</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37998086"/>
                  </a:ext>
                </a:extLst>
              </a:tr>
              <a:tr h="1419947">
                <a:tc>
                  <a:txBody>
                    <a:bodyPr/>
                    <a:lstStyle/>
                    <a:p>
                      <a:pPr algn="just">
                        <a:lnSpc>
                          <a:spcPct val="150000"/>
                        </a:lnSpc>
                      </a:pPr>
                      <a:r>
                        <a:rPr lang="en-US" sz="1200">
                          <a:effectLst/>
                        </a:rPr>
                        <a:t>M2M 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M2M data will have to be combined with other information from internal corporate databased for example to see whether the data received requires any action. This data would be recognizable to the end users that need to use the information, either in the form of visualizations or an Excel spreadsheet</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5484605"/>
                  </a:ext>
                </a:extLst>
              </a:tr>
              <a:tr h="332328">
                <a:tc>
                  <a:txBody>
                    <a:bodyPr/>
                    <a:lstStyle/>
                    <a:p>
                      <a:pPr algn="just">
                        <a:lnSpc>
                          <a:spcPct val="150000"/>
                        </a:lnSpc>
                      </a:pPr>
                      <a:r>
                        <a:rPr lang="en-US" sz="1200">
                          <a:effectLst/>
                        </a:rPr>
                        <a:t>Distribution/Marketing</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This process refers to the channels to market for products</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7979148"/>
                  </a:ext>
                </a:extLst>
              </a:tr>
              <a:tr h="332328">
                <a:tc>
                  <a:txBody>
                    <a:bodyPr/>
                    <a:lstStyle/>
                    <a:p>
                      <a:pPr algn="just">
                        <a:lnSpc>
                          <a:spcPct val="150000"/>
                        </a:lnSpc>
                      </a:pPr>
                      <a:r>
                        <a:rPr lang="en-US" sz="1200">
                          <a:effectLst/>
                        </a:rPr>
                        <a:t>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a:effectLst/>
                        </a:rPr>
                        <a:t>A chocolate bar may be sold at a supermarket a kiosk or even online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27010517"/>
                  </a:ext>
                </a:extLst>
              </a:tr>
              <a:tr h="1419947">
                <a:tc>
                  <a:txBody>
                    <a:bodyPr/>
                    <a:lstStyle/>
                    <a:p>
                      <a:pPr algn="just">
                        <a:lnSpc>
                          <a:spcPct val="150000"/>
                        </a:lnSpc>
                      </a:pPr>
                      <a:r>
                        <a:rPr lang="en-US" sz="1200">
                          <a:effectLst/>
                        </a:rPr>
                        <a:t>M2M Example</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pPr>
                      <a:r>
                        <a:rPr lang="en-US" sz="1200" dirty="0">
                          <a:effectLst/>
                        </a:rPr>
                        <a:t>Will have produced an Information product that can be used to create new knowledge within a corporate environment examples include more detailed scheduling of maintenance based on real world information or improved product design due to feedback from the  M2M solution.</a:t>
                      </a:r>
                      <a:endParaRPr lang="en-IN"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4099306"/>
                  </a:ext>
                </a:extLst>
              </a:tr>
            </a:tbl>
          </a:graphicData>
        </a:graphic>
      </p:graphicFrame>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C422-064F-488D-A195-21C9DA5FDACE}"/>
              </a:ext>
            </a:extLst>
          </p:cNvPr>
          <p:cNvSpPr>
            <a:spLocks noGrp="1"/>
          </p:cNvSpPr>
          <p:nvPr>
            <p:ph type="title"/>
          </p:nvPr>
        </p:nvSpPr>
        <p:spPr/>
        <p:txBody>
          <a:bodyPr>
            <a:normAutofit fontScale="90000"/>
          </a:bodyPr>
          <a:lstStyle/>
          <a:p>
            <a:br>
              <a:rPr lang="en-US" dirty="0"/>
            </a:br>
            <a:br>
              <a:rPr lang="en-IN" dirty="0"/>
            </a:br>
            <a:r>
              <a:rPr lang="en-US" sz="3100" b="1" dirty="0">
                <a:latin typeface="Times New Roman" panose="02020603050405020304" pitchFamily="18" charset="0"/>
                <a:cs typeface="Times New Roman" panose="02020603050405020304" pitchFamily="18" charset="0"/>
              </a:rPr>
              <a:t>IoT in our everyday life</a:t>
            </a:r>
            <a:endParaRPr lang="en-IN" sz="3100" b="1"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0A276DCF-D2D7-4DDD-A261-0FFBD1C1D68D}" type="datetime1">
              <a:rPr lang="en-IN" smtClean="0"/>
              <a:pPr/>
              <a:t>21-07-2021</a:t>
            </a:fld>
            <a:endParaRPr lang="en-IN"/>
          </a:p>
        </p:txBody>
      </p:sp>
      <p:sp>
        <p:nvSpPr>
          <p:cNvPr id="6" name="Slide Number Placeholder 5"/>
          <p:cNvSpPr>
            <a:spLocks noGrp="1"/>
          </p:cNvSpPr>
          <p:nvPr>
            <p:ph type="sldNum" sz="quarter" idx="12"/>
          </p:nvPr>
        </p:nvSpPr>
        <p:spPr/>
        <p:txBody>
          <a:bodyPr/>
          <a:lstStyle/>
          <a:p>
            <a:fld id="{3D9609EE-0704-459D-8F17-DAC89C82A016}" type="slidenum">
              <a:rPr lang="en-IN" smtClean="0"/>
              <a:pPr/>
              <a:t>9</a:t>
            </a:fld>
            <a:endParaRPr lang="en-IN"/>
          </a:p>
        </p:txBody>
      </p:sp>
      <p:pic>
        <p:nvPicPr>
          <p:cNvPr id="4" name="Content Placeholder 3">
            <a:extLst>
              <a:ext uri="{FF2B5EF4-FFF2-40B4-BE49-F238E27FC236}">
                <a16:creationId xmlns:a16="http://schemas.microsoft.com/office/drawing/2014/main" id="{0BCCE6A1-42D2-49FD-BFD4-AD7DBC10025C}"/>
              </a:ext>
            </a:extLst>
          </p:cNvPr>
          <p:cNvPicPr>
            <a:picLocks noGrp="1" noChangeAspect="1"/>
          </p:cNvPicPr>
          <p:nvPr>
            <p:ph sz="quarter" idx="4294967295"/>
          </p:nvPr>
        </p:nvPicPr>
        <p:blipFill>
          <a:blip r:embed="rId2"/>
          <a:stretch>
            <a:fillRect/>
          </a:stretch>
        </p:blipFill>
        <p:spPr>
          <a:xfrm>
            <a:off x="146304" y="2348880"/>
            <a:ext cx="7772400" cy="2447925"/>
          </a:xfrm>
          <a:prstGeom prst="rect">
            <a:avLst/>
          </a:prstGeom>
        </p:spPr>
      </p:pic>
    </p:spTree>
    <p:extLst>
      <p:ext uri="{BB962C8B-B14F-4D97-AF65-F5344CB8AC3E}">
        <p14:creationId xmlns:p14="http://schemas.microsoft.com/office/powerpoint/2010/main" val="252002133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BE95-B5C5-44BC-843E-071809CA5561}"/>
              </a:ext>
            </a:extLst>
          </p:cNvPr>
          <p:cNvSpPr>
            <a:spLocks noGrp="1"/>
          </p:cNvSpPr>
          <p:nvPr>
            <p:ph type="title"/>
          </p:nvPr>
        </p:nvSpPr>
        <p:spPr/>
        <p:txBody>
          <a:bodyPr>
            <a:normAutofit fontScale="90000"/>
          </a:bodyPr>
          <a:lstStyle/>
          <a:p>
            <a:pPr algn="ctr"/>
            <a:r>
              <a:rPr lang="en-GB" dirty="0">
                <a:solidFill>
                  <a:schemeClr val="tx1"/>
                </a:solidFill>
                <a:latin typeface="Times New Roman" panose="02020603050405020304" pitchFamily="18" charset="0"/>
                <a:cs typeface="Times New Roman" panose="02020603050405020304" pitchFamily="18" charset="0"/>
              </a:rPr>
              <a:t>IOT VALUE CHAIN</a:t>
            </a:r>
            <a:br>
              <a:rPr lang="en-GB" b="1" dirty="0"/>
            </a:b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90</a:t>
            </a:fld>
            <a:endParaRPr lang="en-IN"/>
          </a:p>
        </p:txBody>
      </p:sp>
      <p:sp>
        <p:nvSpPr>
          <p:cNvPr id="3" name="Content Placeholder 2"/>
          <p:cNvSpPr>
            <a:spLocks noGrp="1"/>
          </p:cNvSpPr>
          <p:nvPr>
            <p:ph sz="quarter" idx="4294967295"/>
          </p:nvPr>
        </p:nvSpPr>
        <p:spPr>
          <a:xfrm>
            <a:off x="1371600" y="1071563"/>
            <a:ext cx="7772400" cy="4948237"/>
          </a:xfrm>
        </p:spPr>
        <p:txBody>
          <a:bodyPr/>
          <a:lstStyle/>
          <a:p>
            <a:pPr>
              <a:buNone/>
            </a:pPr>
            <a:endParaRPr lang="en-IN" dirty="0"/>
          </a:p>
        </p:txBody>
      </p:sp>
      <p:pic>
        <p:nvPicPr>
          <p:cNvPr id="12291" name="Picture 3"/>
          <p:cNvPicPr>
            <a:picLocks noChangeAspect="1" noChangeArrowheads="1"/>
          </p:cNvPicPr>
          <p:nvPr/>
        </p:nvPicPr>
        <p:blipFill>
          <a:blip r:embed="rId2"/>
          <a:srcRect/>
          <a:stretch>
            <a:fillRect/>
          </a:stretch>
        </p:blipFill>
        <p:spPr bwMode="auto">
          <a:xfrm>
            <a:off x="1928794" y="1785926"/>
            <a:ext cx="5106590" cy="4838700"/>
          </a:xfrm>
          <a:prstGeom prst="rect">
            <a:avLst/>
          </a:prstGeom>
          <a:noFill/>
          <a:ln w="9525">
            <a:noFill/>
            <a:miter lim="800000"/>
            <a:headEnd/>
            <a:tailEnd/>
          </a:ln>
          <a:effectLst/>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9621-2C1C-4FAF-A11A-0AB87BC3631E}"/>
              </a:ext>
            </a:extLst>
          </p:cNvPr>
          <p:cNvSpPr>
            <a:spLocks noGrp="1"/>
          </p:cNvSpPr>
          <p:nvPr>
            <p:ph type="title"/>
          </p:nvPr>
        </p:nvSpPr>
        <p:spPr/>
        <p:txBody>
          <a:bodyPr/>
          <a:lstStyle/>
          <a:p>
            <a:pPr algn="ctr"/>
            <a:r>
              <a:rPr lang="en-GB" dirty="0">
                <a:latin typeface="Times New Roman" panose="02020603050405020304" pitchFamily="18" charset="0"/>
                <a:cs typeface="Times New Roman" panose="02020603050405020304" pitchFamily="18" charset="0"/>
              </a:rPr>
              <a:t>IOT Value chain</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A7435CE-016A-419D-81DA-1FC8BD81A6A0}"/>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53BF9410-8106-4D5D-B74A-2F84747C2B93}"/>
              </a:ext>
            </a:extLst>
          </p:cNvPr>
          <p:cNvSpPr>
            <a:spLocks noGrp="1"/>
          </p:cNvSpPr>
          <p:nvPr>
            <p:ph type="sldNum" sz="quarter" idx="12"/>
          </p:nvPr>
        </p:nvSpPr>
        <p:spPr/>
        <p:txBody>
          <a:bodyPr/>
          <a:lstStyle/>
          <a:p>
            <a:fld id="{0E2B90DE-CA9C-452B-80F9-35262CC2B070}" type="slidenum">
              <a:rPr lang="en-IN" smtClean="0"/>
              <a:pPr/>
              <a:t>91</a:t>
            </a:fld>
            <a:endParaRPr lang="en-IN"/>
          </a:p>
        </p:txBody>
      </p:sp>
      <p:graphicFrame>
        <p:nvGraphicFramePr>
          <p:cNvPr id="7" name="Table 6">
            <a:extLst>
              <a:ext uri="{FF2B5EF4-FFF2-40B4-BE49-F238E27FC236}">
                <a16:creationId xmlns:a16="http://schemas.microsoft.com/office/drawing/2014/main" id="{6A362252-C538-460A-94FE-E38B9FD94FE6}"/>
              </a:ext>
            </a:extLst>
          </p:cNvPr>
          <p:cNvGraphicFramePr>
            <a:graphicFrameLocks noGrp="1"/>
          </p:cNvGraphicFramePr>
          <p:nvPr>
            <p:extLst>
              <p:ext uri="{D42A27DB-BD31-4B8C-83A1-F6EECF244321}">
                <p14:modId xmlns:p14="http://schemas.microsoft.com/office/powerpoint/2010/main" val="2652551092"/>
              </p:ext>
            </p:extLst>
          </p:nvPr>
        </p:nvGraphicFramePr>
        <p:xfrm>
          <a:off x="914400" y="1410810"/>
          <a:ext cx="7772400" cy="4799491"/>
        </p:xfrm>
        <a:graphic>
          <a:graphicData uri="http://schemas.openxmlformats.org/drawingml/2006/table">
            <a:tbl>
              <a:tblPr firstRow="1" firstCol="1" bandRow="1">
                <a:tableStyleId>{5C22544A-7EE6-4342-B048-85BDC9FD1C3A}</a:tableStyleId>
              </a:tblPr>
              <a:tblGrid>
                <a:gridCol w="2339999">
                  <a:extLst>
                    <a:ext uri="{9D8B030D-6E8A-4147-A177-3AD203B41FA5}">
                      <a16:colId xmlns:a16="http://schemas.microsoft.com/office/drawing/2014/main" val="786653758"/>
                    </a:ext>
                  </a:extLst>
                </a:gridCol>
                <a:gridCol w="5432401">
                  <a:extLst>
                    <a:ext uri="{9D8B030D-6E8A-4147-A177-3AD203B41FA5}">
                      <a16:colId xmlns:a16="http://schemas.microsoft.com/office/drawing/2014/main" val="420395121"/>
                    </a:ext>
                  </a:extLst>
                </a:gridCol>
              </a:tblGrid>
              <a:tr h="240932">
                <a:tc>
                  <a:txBody>
                    <a:bodyPr/>
                    <a:lstStyle/>
                    <a:p>
                      <a:pPr algn="ctr">
                        <a:lnSpc>
                          <a:spcPct val="150000"/>
                        </a:lnSpc>
                        <a:spcAft>
                          <a:spcPts val="1000"/>
                        </a:spcAft>
                      </a:pPr>
                      <a:r>
                        <a:rPr lang="en-US" sz="1100">
                          <a:effectLst/>
                        </a:rPr>
                        <a:t>Input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tc>
                  <a:txBody>
                    <a:bodyPr/>
                    <a:lstStyle/>
                    <a:p>
                      <a:pPr algn="just">
                        <a:lnSpc>
                          <a:spcPct val="150000"/>
                        </a:lnSpc>
                        <a:spcAft>
                          <a:spcPts val="1000"/>
                        </a:spcAft>
                      </a:pPr>
                      <a:r>
                        <a:rPr lang="en-US" sz="1100">
                          <a:effectLst/>
                        </a:rPr>
                        <a:t>Significantly more inputs than for an M2M solution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extLst>
                  <a:ext uri="{0D108BD9-81ED-4DB2-BD59-A6C34878D82A}">
                    <a16:rowId xmlns:a16="http://schemas.microsoft.com/office/drawing/2014/main" val="928807407"/>
                  </a:ext>
                </a:extLst>
              </a:tr>
              <a:tr h="503767">
                <a:tc>
                  <a:txBody>
                    <a:bodyPr/>
                    <a:lstStyle/>
                    <a:p>
                      <a:pPr algn="ctr">
                        <a:lnSpc>
                          <a:spcPct val="150000"/>
                        </a:lnSpc>
                        <a:spcAft>
                          <a:spcPts val="1000"/>
                        </a:spcAft>
                      </a:pPr>
                      <a:r>
                        <a:rPr lang="en-US" sz="1100">
                          <a:effectLst/>
                        </a:rPr>
                        <a:t>Data sensors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tc>
                  <a:txBody>
                    <a:bodyPr/>
                    <a:lstStyle/>
                    <a:p>
                      <a:pPr algn="just">
                        <a:lnSpc>
                          <a:spcPct val="150000"/>
                        </a:lnSpc>
                        <a:spcAft>
                          <a:spcPts val="1000"/>
                        </a:spcAft>
                      </a:pPr>
                      <a:r>
                        <a:rPr lang="en-US" sz="1100">
                          <a:effectLst/>
                        </a:rPr>
                        <a:t>Data from devices and sensors is used to provide a different and much broader marketplace then M2M does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extLst>
                  <a:ext uri="{0D108BD9-81ED-4DB2-BD59-A6C34878D82A}">
                    <a16:rowId xmlns:a16="http://schemas.microsoft.com/office/drawing/2014/main" val="1312345175"/>
                  </a:ext>
                </a:extLst>
              </a:tr>
              <a:tr h="1391694">
                <a:tc>
                  <a:txBody>
                    <a:bodyPr/>
                    <a:lstStyle/>
                    <a:p>
                      <a:pPr algn="ctr">
                        <a:lnSpc>
                          <a:spcPct val="150000"/>
                        </a:lnSpc>
                        <a:spcAft>
                          <a:spcPts val="1000"/>
                        </a:spcAft>
                      </a:pPr>
                      <a:r>
                        <a:rPr lang="en-US" sz="1100">
                          <a:effectLst/>
                        </a:rPr>
                        <a:t>Open data</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tc>
                  <a:txBody>
                    <a:bodyPr/>
                    <a:lstStyle/>
                    <a:p>
                      <a:pPr algn="just">
                        <a:lnSpc>
                          <a:spcPct val="150000"/>
                        </a:lnSpc>
                        <a:spcAft>
                          <a:spcPts val="1000"/>
                        </a:spcAft>
                      </a:pPr>
                      <a:r>
                        <a:rPr lang="en-US" sz="1100">
                          <a:effectLst/>
                        </a:rPr>
                        <a:t>A piece of data is open if anyone is free to use,resuse and redistribute it subject only at most the requirements of attribute and/or share alike</a:t>
                      </a:r>
                      <a:endParaRPr lang="en-IN" sz="1000">
                        <a:effectLst/>
                      </a:endParaRPr>
                    </a:p>
                    <a:p>
                      <a:pPr algn="just">
                        <a:lnSpc>
                          <a:spcPct val="150000"/>
                        </a:lnSpc>
                        <a:spcAft>
                          <a:spcPts val="1000"/>
                        </a:spcAft>
                      </a:pPr>
                      <a:r>
                        <a:rPr lang="en-US" sz="1100">
                          <a:effectLst/>
                        </a:rPr>
                        <a:t>Example: city maps, provided by organizations such as ordinance survey in the united kingdom</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extLst>
                  <a:ext uri="{0D108BD9-81ED-4DB2-BD59-A6C34878D82A}">
                    <a16:rowId xmlns:a16="http://schemas.microsoft.com/office/drawing/2014/main" val="1717082378"/>
                  </a:ext>
                </a:extLst>
              </a:tr>
              <a:tr h="1391694">
                <a:tc>
                  <a:txBody>
                    <a:bodyPr/>
                    <a:lstStyle/>
                    <a:p>
                      <a:pPr algn="ctr">
                        <a:lnSpc>
                          <a:spcPct val="150000"/>
                        </a:lnSpc>
                        <a:spcAft>
                          <a:spcPts val="1000"/>
                        </a:spcAft>
                      </a:pPr>
                      <a:r>
                        <a:rPr lang="en-US" sz="1100" dirty="0">
                          <a:effectLst/>
                        </a:rPr>
                        <a:t>OSS/BSS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tc>
                  <a:txBody>
                    <a:bodyPr/>
                    <a:lstStyle/>
                    <a:p>
                      <a:pPr algn="just">
                        <a:lnSpc>
                          <a:spcPct val="150000"/>
                        </a:lnSpc>
                        <a:spcAft>
                          <a:spcPts val="1000"/>
                        </a:spcAft>
                      </a:pPr>
                      <a:r>
                        <a:rPr lang="en-US" sz="1100">
                          <a:effectLst/>
                        </a:rPr>
                        <a:t>The operational support system (OSS) and Business support system closed information marketplace that allow operators to delivers services to enterprises.</a:t>
                      </a:r>
                      <a:endParaRPr lang="en-IN" sz="1000">
                        <a:effectLst/>
                      </a:endParaRPr>
                    </a:p>
                    <a:p>
                      <a:pPr algn="just">
                        <a:lnSpc>
                          <a:spcPct val="150000"/>
                        </a:lnSpc>
                        <a:spcAft>
                          <a:spcPts val="1000"/>
                        </a:spcAft>
                      </a:pPr>
                      <a:r>
                        <a:rPr lang="en-US" sz="1100">
                          <a:effectLst/>
                        </a:rPr>
                        <a:t>Example: where phone usage data is already owned by the company.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extLst>
                  <a:ext uri="{0D108BD9-81ED-4DB2-BD59-A6C34878D82A}">
                    <a16:rowId xmlns:a16="http://schemas.microsoft.com/office/drawing/2014/main" val="317423387"/>
                  </a:ext>
                </a:extLst>
              </a:tr>
              <a:tr h="1271404">
                <a:tc>
                  <a:txBody>
                    <a:bodyPr/>
                    <a:lstStyle/>
                    <a:p>
                      <a:pPr algn="ctr">
                        <a:lnSpc>
                          <a:spcPct val="150000"/>
                        </a:lnSpc>
                        <a:spcAft>
                          <a:spcPts val="1000"/>
                        </a:spcAft>
                      </a:pPr>
                      <a:r>
                        <a:rPr lang="en-US" sz="1100">
                          <a:effectLst/>
                        </a:rPr>
                        <a:t>Corporate database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tc>
                  <a:txBody>
                    <a:bodyPr/>
                    <a:lstStyle/>
                    <a:p>
                      <a:pPr algn="just">
                        <a:lnSpc>
                          <a:spcPct val="150000"/>
                        </a:lnSpc>
                        <a:spcAft>
                          <a:spcPts val="1000"/>
                        </a:spcAft>
                      </a:pPr>
                      <a:r>
                        <a:rPr lang="en-US" sz="1100" dirty="0">
                          <a:effectLst/>
                        </a:rPr>
                        <a:t>Companies of a certain size generally have multiple corporate database covering various functions, including supply chain management, payroll ,accounting .All the use of devices and sensors increases these database will be connected to this data to create new information sources and new knowledge.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145" marR="62145" marT="0" marB="0"/>
                </a:tc>
                <a:extLst>
                  <a:ext uri="{0D108BD9-81ED-4DB2-BD59-A6C34878D82A}">
                    <a16:rowId xmlns:a16="http://schemas.microsoft.com/office/drawing/2014/main" val="3692332114"/>
                  </a:ext>
                </a:extLst>
              </a:tr>
            </a:tbl>
          </a:graphicData>
        </a:graphic>
      </p:graphicFrame>
    </p:spTree>
    <p:extLst>
      <p:ext uri="{BB962C8B-B14F-4D97-AF65-F5344CB8AC3E}">
        <p14:creationId xmlns:p14="http://schemas.microsoft.com/office/powerpoint/2010/main" val="279888650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743-A2AF-4693-9223-77F31C6579C7}"/>
              </a:ext>
            </a:extLst>
          </p:cNvPr>
          <p:cNvSpPr>
            <a:spLocks noGrp="1"/>
          </p:cNvSpPr>
          <p:nvPr>
            <p:ph type="title"/>
          </p:nvPr>
        </p:nvSpPr>
        <p:spPr/>
        <p:txBody>
          <a:bodyPr/>
          <a:lstStyle/>
          <a:p>
            <a:pPr algn="ctr"/>
            <a:r>
              <a:rPr lang="en-GB" dirty="0">
                <a:latin typeface="Times New Roman" panose="02020603050405020304" pitchFamily="18" charset="0"/>
                <a:cs typeface="Times New Roman" panose="02020603050405020304" pitchFamily="18" charset="0"/>
              </a:rPr>
              <a:t>IOT Value chain</a:t>
            </a:r>
            <a:endParaRPr lang="en-IN" dirty="0"/>
          </a:p>
        </p:txBody>
      </p:sp>
      <p:sp>
        <p:nvSpPr>
          <p:cNvPr id="3" name="Date Placeholder 2">
            <a:extLst>
              <a:ext uri="{FF2B5EF4-FFF2-40B4-BE49-F238E27FC236}">
                <a16:creationId xmlns:a16="http://schemas.microsoft.com/office/drawing/2014/main" id="{28A0C21D-7A8A-40D2-AE28-32A871E91CD7}"/>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FE7D5FE5-C183-47A7-AE8B-A8F822A81C53}"/>
              </a:ext>
            </a:extLst>
          </p:cNvPr>
          <p:cNvSpPr>
            <a:spLocks noGrp="1"/>
          </p:cNvSpPr>
          <p:nvPr>
            <p:ph type="sldNum" sz="quarter" idx="12"/>
          </p:nvPr>
        </p:nvSpPr>
        <p:spPr/>
        <p:txBody>
          <a:bodyPr/>
          <a:lstStyle/>
          <a:p>
            <a:fld id="{0E2B90DE-CA9C-452B-80F9-35262CC2B070}" type="slidenum">
              <a:rPr lang="en-IN" smtClean="0"/>
              <a:pPr/>
              <a:t>92</a:t>
            </a:fld>
            <a:endParaRPr lang="en-IN"/>
          </a:p>
        </p:txBody>
      </p:sp>
      <p:graphicFrame>
        <p:nvGraphicFramePr>
          <p:cNvPr id="6" name="Table 5">
            <a:extLst>
              <a:ext uri="{FF2B5EF4-FFF2-40B4-BE49-F238E27FC236}">
                <a16:creationId xmlns:a16="http://schemas.microsoft.com/office/drawing/2014/main" id="{785489AE-A4E5-45B2-A1F3-17CC4BDF4D08}"/>
              </a:ext>
            </a:extLst>
          </p:cNvPr>
          <p:cNvGraphicFramePr>
            <a:graphicFrameLocks noGrp="1"/>
          </p:cNvGraphicFramePr>
          <p:nvPr>
            <p:extLst>
              <p:ext uri="{D42A27DB-BD31-4B8C-83A1-F6EECF244321}">
                <p14:modId xmlns:p14="http://schemas.microsoft.com/office/powerpoint/2010/main" val="1174550955"/>
              </p:ext>
            </p:extLst>
          </p:nvPr>
        </p:nvGraphicFramePr>
        <p:xfrm>
          <a:off x="755576" y="1774378"/>
          <a:ext cx="7931224" cy="4606948"/>
        </p:xfrm>
        <a:graphic>
          <a:graphicData uri="http://schemas.openxmlformats.org/drawingml/2006/table">
            <a:tbl>
              <a:tblPr firstRow="1" firstCol="1" bandRow="1">
                <a:tableStyleId>{5C22544A-7EE6-4342-B048-85BDC9FD1C3A}</a:tableStyleId>
              </a:tblPr>
              <a:tblGrid>
                <a:gridCol w="2387815">
                  <a:extLst>
                    <a:ext uri="{9D8B030D-6E8A-4147-A177-3AD203B41FA5}">
                      <a16:colId xmlns:a16="http://schemas.microsoft.com/office/drawing/2014/main" val="3927369387"/>
                    </a:ext>
                  </a:extLst>
                </a:gridCol>
                <a:gridCol w="5543409">
                  <a:extLst>
                    <a:ext uri="{9D8B030D-6E8A-4147-A177-3AD203B41FA5}">
                      <a16:colId xmlns:a16="http://schemas.microsoft.com/office/drawing/2014/main" val="3623297674"/>
                    </a:ext>
                  </a:extLst>
                </a:gridCol>
              </a:tblGrid>
              <a:tr h="1000820">
                <a:tc>
                  <a:txBody>
                    <a:bodyPr/>
                    <a:lstStyle/>
                    <a:p>
                      <a:pPr algn="ctr">
                        <a:lnSpc>
                          <a:spcPct val="150000"/>
                        </a:lnSpc>
                        <a:spcAft>
                          <a:spcPts val="1000"/>
                        </a:spcAft>
                      </a:pPr>
                      <a:r>
                        <a:rPr lang="en-US" sz="1200">
                          <a:effectLst/>
                        </a:rPr>
                        <a:t>Production/Manufacturer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Process will need to include tagging and linking of relevant data items in order to provide provenance and traceability across the information value chain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9589866"/>
                  </a:ext>
                </a:extLst>
              </a:tr>
              <a:tr h="1159680">
                <a:tc>
                  <a:txBody>
                    <a:bodyPr/>
                    <a:lstStyle/>
                    <a:p>
                      <a:pPr algn="ctr">
                        <a:lnSpc>
                          <a:spcPct val="150000"/>
                        </a:lnSpc>
                        <a:spcAft>
                          <a:spcPts val="1000"/>
                        </a:spcAft>
                      </a:pPr>
                      <a:r>
                        <a:rPr lang="en-US" sz="1200">
                          <a:effectLst/>
                        </a:rPr>
                        <a:t>Asset Information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Asset information may include data such as temperature over time of container during transit or air quality during a particular month</a:t>
                      </a:r>
                      <a:endParaRPr lang="en-IN" sz="1100">
                        <a:effectLst/>
                      </a:endParaRPr>
                    </a:p>
                    <a:p>
                      <a:pPr algn="ctr">
                        <a:lnSpc>
                          <a:spcPct val="150000"/>
                        </a:lnSpc>
                        <a:spcAft>
                          <a:spcPts val="1000"/>
                        </a:spcAft>
                      </a:pPr>
                      <a:r>
                        <a:rPr lang="en-US" sz="12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4686383"/>
                  </a:ext>
                </a:extLst>
              </a:tr>
              <a:tr h="314543">
                <a:tc>
                  <a:txBody>
                    <a:bodyPr/>
                    <a:lstStyle/>
                    <a:p>
                      <a:pPr algn="ctr">
                        <a:lnSpc>
                          <a:spcPct val="150000"/>
                        </a:lnSpc>
                        <a:spcAft>
                          <a:spcPts val="1000"/>
                        </a:spcAft>
                      </a:pPr>
                      <a:r>
                        <a:rPr lang="en-US" sz="1200">
                          <a:effectLst/>
                        </a:rPr>
                        <a:t>Open data set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Maps, rail timetables or demographics about a certain area in a country or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2887558"/>
                  </a:ext>
                </a:extLst>
              </a:tr>
              <a:tr h="314543">
                <a:tc>
                  <a:txBody>
                    <a:bodyPr/>
                    <a:lstStyle/>
                    <a:p>
                      <a:pPr algn="ctr">
                        <a:lnSpc>
                          <a:spcPct val="150000"/>
                        </a:lnSpc>
                        <a:spcAft>
                          <a:spcPts val="1000"/>
                        </a:spcAft>
                      </a:pPr>
                      <a:r>
                        <a:rPr lang="en-US" sz="1200">
                          <a:effectLst/>
                        </a:rPr>
                        <a:t>Network information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GPS data,services accessed via the mobile network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7139641"/>
                  </a:ext>
                </a:extLst>
              </a:tr>
              <a:tr h="657682">
                <a:tc>
                  <a:txBody>
                    <a:bodyPr/>
                    <a:lstStyle/>
                    <a:p>
                      <a:pPr algn="ctr">
                        <a:lnSpc>
                          <a:spcPct val="150000"/>
                        </a:lnSpc>
                        <a:spcAft>
                          <a:spcPts val="1000"/>
                        </a:spcAft>
                      </a:pPr>
                      <a:r>
                        <a:rPr lang="en-US" sz="1200" dirty="0">
                          <a:effectLst/>
                        </a:rPr>
                        <a:t>Corporate information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The current state of demand for a particular product in the supply chain at a particular moment in 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7423994"/>
                  </a:ext>
                </a:extLst>
              </a:tr>
              <a:tr h="1159680">
                <a:tc>
                  <a:txBody>
                    <a:bodyPr/>
                    <a:lstStyle/>
                    <a:p>
                      <a:pPr algn="ctr">
                        <a:lnSpc>
                          <a:spcPct val="150000"/>
                        </a:lnSpc>
                        <a:spcAft>
                          <a:spcPts val="1000"/>
                        </a:spcAft>
                      </a:pPr>
                      <a:r>
                        <a:rPr lang="en-US" sz="1200">
                          <a:effectLst/>
                        </a:rPr>
                        <a:t>Processing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The data from the various inputs from the production and manufacture stage are combined together to create information</a:t>
                      </a:r>
                      <a:endParaRPr lang="en-IN" sz="1100" dirty="0">
                        <a:effectLst/>
                      </a:endParaRPr>
                    </a:p>
                    <a:p>
                      <a:pPr algn="ctr">
                        <a:lnSpc>
                          <a:spcPct val="150000"/>
                        </a:lnSpc>
                        <a:spcAft>
                          <a:spcPts val="1000"/>
                        </a:spcAft>
                      </a:pPr>
                      <a:r>
                        <a:rPr lang="en-US"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3362271"/>
                  </a:ext>
                </a:extLst>
              </a:tr>
            </a:tbl>
          </a:graphicData>
        </a:graphic>
      </p:graphicFrame>
    </p:spTree>
    <p:extLst>
      <p:ext uri="{BB962C8B-B14F-4D97-AF65-F5344CB8AC3E}">
        <p14:creationId xmlns:p14="http://schemas.microsoft.com/office/powerpoint/2010/main" val="63692322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ACEB-1C60-487B-BB43-004C68CA79DC}"/>
              </a:ext>
            </a:extLst>
          </p:cNvPr>
          <p:cNvSpPr>
            <a:spLocks noGrp="1"/>
          </p:cNvSpPr>
          <p:nvPr>
            <p:ph type="title"/>
          </p:nvPr>
        </p:nvSpPr>
        <p:spPr/>
        <p:txBody>
          <a:bodyPr/>
          <a:lstStyle/>
          <a:p>
            <a:pPr algn="ctr"/>
            <a:r>
              <a:rPr lang="en-GB" dirty="0">
                <a:latin typeface="Times New Roman" panose="02020603050405020304" pitchFamily="18" charset="0"/>
                <a:cs typeface="Times New Roman" panose="02020603050405020304" pitchFamily="18" charset="0"/>
              </a:rPr>
              <a:t>IOT Value chain</a:t>
            </a:r>
            <a:endParaRPr lang="en-IN" dirty="0"/>
          </a:p>
        </p:txBody>
      </p:sp>
      <p:sp>
        <p:nvSpPr>
          <p:cNvPr id="3" name="Date Placeholder 2">
            <a:extLst>
              <a:ext uri="{FF2B5EF4-FFF2-40B4-BE49-F238E27FC236}">
                <a16:creationId xmlns:a16="http://schemas.microsoft.com/office/drawing/2014/main" id="{3C311458-7779-47E5-A0DD-87E694D86AE2}"/>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2F568F89-AB6B-45D4-B730-313150852F14}"/>
              </a:ext>
            </a:extLst>
          </p:cNvPr>
          <p:cNvSpPr>
            <a:spLocks noGrp="1"/>
          </p:cNvSpPr>
          <p:nvPr>
            <p:ph type="sldNum" sz="quarter" idx="12"/>
          </p:nvPr>
        </p:nvSpPr>
        <p:spPr/>
        <p:txBody>
          <a:bodyPr/>
          <a:lstStyle/>
          <a:p>
            <a:fld id="{0E2B90DE-CA9C-452B-80F9-35262CC2B070}" type="slidenum">
              <a:rPr lang="en-IN" smtClean="0"/>
              <a:pPr/>
              <a:t>93</a:t>
            </a:fld>
            <a:endParaRPr lang="en-IN"/>
          </a:p>
        </p:txBody>
      </p:sp>
      <p:graphicFrame>
        <p:nvGraphicFramePr>
          <p:cNvPr id="6" name="Table 5">
            <a:extLst>
              <a:ext uri="{FF2B5EF4-FFF2-40B4-BE49-F238E27FC236}">
                <a16:creationId xmlns:a16="http://schemas.microsoft.com/office/drawing/2014/main" id="{01E745D0-C315-4B4D-9324-5E4E8A73CABE}"/>
              </a:ext>
            </a:extLst>
          </p:cNvPr>
          <p:cNvGraphicFramePr>
            <a:graphicFrameLocks noGrp="1"/>
          </p:cNvGraphicFramePr>
          <p:nvPr>
            <p:extLst>
              <p:ext uri="{D42A27DB-BD31-4B8C-83A1-F6EECF244321}">
                <p14:modId xmlns:p14="http://schemas.microsoft.com/office/powerpoint/2010/main" val="3869865715"/>
              </p:ext>
            </p:extLst>
          </p:nvPr>
        </p:nvGraphicFramePr>
        <p:xfrm>
          <a:off x="755576" y="1808606"/>
          <a:ext cx="7893124" cy="4382644"/>
        </p:xfrm>
        <a:graphic>
          <a:graphicData uri="http://schemas.openxmlformats.org/drawingml/2006/table">
            <a:tbl>
              <a:tblPr firstRow="1" firstCol="1" bandRow="1">
                <a:tableStyleId>{5C22544A-7EE6-4342-B048-85BDC9FD1C3A}</a:tableStyleId>
              </a:tblPr>
              <a:tblGrid>
                <a:gridCol w="2376344">
                  <a:extLst>
                    <a:ext uri="{9D8B030D-6E8A-4147-A177-3AD203B41FA5}">
                      <a16:colId xmlns:a16="http://schemas.microsoft.com/office/drawing/2014/main" val="2974766445"/>
                    </a:ext>
                  </a:extLst>
                </a:gridCol>
                <a:gridCol w="5516780">
                  <a:extLst>
                    <a:ext uri="{9D8B030D-6E8A-4147-A177-3AD203B41FA5}">
                      <a16:colId xmlns:a16="http://schemas.microsoft.com/office/drawing/2014/main" val="176682242"/>
                    </a:ext>
                  </a:extLst>
                </a:gridCol>
              </a:tblGrid>
              <a:tr h="692525">
                <a:tc>
                  <a:txBody>
                    <a:bodyPr/>
                    <a:lstStyle/>
                    <a:p>
                      <a:pPr algn="ctr">
                        <a:lnSpc>
                          <a:spcPct val="150000"/>
                        </a:lnSpc>
                        <a:spcAft>
                          <a:spcPts val="1000"/>
                        </a:spcAft>
                      </a:pPr>
                      <a:r>
                        <a:rPr lang="en-US" sz="1200">
                          <a:effectLst/>
                        </a:rPr>
                        <a:t>Packaging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The final stage of the information value chain is the creation of an information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67520108"/>
                  </a:ext>
                </a:extLst>
              </a:tr>
              <a:tr h="1053842">
                <a:tc>
                  <a:txBody>
                    <a:bodyPr/>
                    <a:lstStyle/>
                    <a:p>
                      <a:pPr algn="ctr">
                        <a:lnSpc>
                          <a:spcPct val="150000"/>
                        </a:lnSpc>
                        <a:spcAft>
                          <a:spcPts val="1000"/>
                        </a:spcAft>
                      </a:pPr>
                      <a:r>
                        <a:rPr lang="en-US" sz="1200">
                          <a:effectLst/>
                        </a:rPr>
                        <a:t>Distributed Marketing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The packaging section of the information value chain creates information components. These components could be produced as charts or other traditional methods of communicating information to end users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5129702"/>
                  </a:ext>
                </a:extLst>
              </a:tr>
              <a:tr h="1415159">
                <a:tc>
                  <a:txBody>
                    <a:bodyPr/>
                    <a:lstStyle/>
                    <a:p>
                      <a:pPr algn="ctr">
                        <a:lnSpc>
                          <a:spcPct val="150000"/>
                        </a:lnSpc>
                        <a:spcAft>
                          <a:spcPts val="1000"/>
                        </a:spcAft>
                      </a:pPr>
                      <a:r>
                        <a:rPr lang="en-US" sz="1200">
                          <a:effectLst/>
                        </a:rPr>
                        <a:t>Information products for improving decision making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These information products are the results of ether detailed information analysis that allows better decision to be made during various internal corporate process, or they enable the creation of previously unavailable knowledge about company’s product, strategy or internal processes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833657"/>
                  </a:ext>
                </a:extLst>
              </a:tr>
              <a:tr h="1221118">
                <a:tc>
                  <a:txBody>
                    <a:bodyPr/>
                    <a:lstStyle/>
                    <a:p>
                      <a:pPr algn="ctr">
                        <a:lnSpc>
                          <a:spcPct val="150000"/>
                        </a:lnSpc>
                        <a:spcAft>
                          <a:spcPts val="1000"/>
                        </a:spcAft>
                      </a:pPr>
                      <a:r>
                        <a:rPr lang="en-US" sz="1200" dirty="0">
                          <a:effectLst/>
                        </a:rPr>
                        <a:t>Information product for resale to other economic actors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These information products have high value for other economic actors and can be sold to them</a:t>
                      </a:r>
                      <a:endParaRPr lang="en-IN" sz="1100" dirty="0">
                        <a:effectLst/>
                      </a:endParaRPr>
                    </a:p>
                    <a:p>
                      <a:pPr algn="ctr">
                        <a:lnSpc>
                          <a:spcPct val="150000"/>
                        </a:lnSpc>
                        <a:spcAft>
                          <a:spcPts val="1000"/>
                        </a:spcAft>
                      </a:pPr>
                      <a:r>
                        <a:rPr lang="en-US"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2138475"/>
                  </a:ext>
                </a:extLst>
              </a:tr>
            </a:tbl>
          </a:graphicData>
        </a:graphic>
      </p:graphicFrame>
    </p:spTree>
    <p:extLst>
      <p:ext uri="{BB962C8B-B14F-4D97-AF65-F5344CB8AC3E}">
        <p14:creationId xmlns:p14="http://schemas.microsoft.com/office/powerpoint/2010/main" val="65423832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5FCE-9B8F-4EDC-910A-426026F93E2D}"/>
              </a:ext>
            </a:extLst>
          </p:cNvPr>
          <p:cNvSpPr>
            <a:spLocks noGrp="1"/>
          </p:cNvSpPr>
          <p:nvPr>
            <p:ph type="title"/>
          </p:nvPr>
        </p:nvSpPr>
        <p:spPr/>
        <p:txBody>
          <a:bodyPr>
            <a:normAutofit fontScale="90000"/>
          </a:bodyPr>
          <a:lstStyle/>
          <a:p>
            <a:r>
              <a:rPr lang="en-IN" b="1" dirty="0">
                <a:latin typeface="Times New Roman" pitchFamily="18" charset="0"/>
                <a:cs typeface="Times New Roman" pitchFamily="18" charset="0"/>
              </a:rPr>
              <a:t>The Information-Driven Global Value Chain(I-GVC)</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94</a:t>
            </a:fld>
            <a:endParaRPr lang="en-IN"/>
          </a:p>
        </p:txBody>
      </p:sp>
      <p:sp>
        <p:nvSpPr>
          <p:cNvPr id="3" name="Content Placeholder 2"/>
          <p:cNvSpPr>
            <a:spLocks noGrp="1"/>
          </p:cNvSpPr>
          <p:nvPr>
            <p:ph sz="quarter" idx="4294967295"/>
          </p:nvPr>
        </p:nvSpPr>
        <p:spPr>
          <a:xfrm>
            <a:off x="603504" y="1417638"/>
            <a:ext cx="7772400" cy="4572000"/>
          </a:xfrm>
        </p:spPr>
        <p:txBody>
          <a:bodyPr>
            <a:normAutofit/>
          </a:bodyPr>
          <a:lstStyle/>
          <a:p>
            <a:pPr marL="0" indent="0">
              <a:buNone/>
            </a:pPr>
            <a:r>
              <a:rPr lang="en-IN" dirty="0">
                <a:latin typeface="Times New Roman" pitchFamily="18" charset="0"/>
                <a:cs typeface="Times New Roman" pitchFamily="18" charset="0"/>
              </a:rPr>
              <a:t>Fundamental roles within the I-GVC</a:t>
            </a:r>
          </a:p>
          <a:p>
            <a:pPr marL="0" indent="0">
              <a:buNone/>
            </a:pPr>
            <a:r>
              <a:rPr lang="en-IN" dirty="0">
                <a:latin typeface="Times New Roman" pitchFamily="18" charset="0"/>
                <a:cs typeface="Times New Roman" pitchFamily="18" charset="0"/>
              </a:rPr>
              <a:t>  1. Inputs:</a:t>
            </a:r>
          </a:p>
          <a:p>
            <a:pPr marL="0" indent="0">
              <a:buNone/>
            </a:pPr>
            <a:r>
              <a:rPr lang="en-IN" dirty="0">
                <a:latin typeface="Times New Roman" pitchFamily="18" charset="0"/>
                <a:cs typeface="Times New Roman" pitchFamily="18" charset="0"/>
              </a:rPr>
              <a:t>       Sensors, RFID, and other devices.</a:t>
            </a:r>
          </a:p>
          <a:p>
            <a:pPr marL="0" indent="0">
              <a:buNone/>
            </a:pPr>
            <a:r>
              <a:rPr lang="en-IN" dirty="0">
                <a:latin typeface="Times New Roman" pitchFamily="18" charset="0"/>
                <a:cs typeface="Times New Roman" pitchFamily="18" charset="0"/>
              </a:rPr>
              <a:t>       End-Users.</a:t>
            </a:r>
          </a:p>
          <a:p>
            <a:pPr marL="0" indent="0">
              <a:buNone/>
            </a:pPr>
            <a:r>
              <a:rPr lang="en-IN" dirty="0">
                <a:latin typeface="Times New Roman" pitchFamily="18" charset="0"/>
                <a:cs typeface="Times New Roman" pitchFamily="18" charset="0"/>
              </a:rPr>
              <a:t>  2.Data Factories.</a:t>
            </a:r>
          </a:p>
          <a:p>
            <a:pPr marL="0" indent="0">
              <a:buNone/>
            </a:pPr>
            <a:r>
              <a:rPr lang="en-IN" dirty="0">
                <a:latin typeface="Times New Roman" pitchFamily="18" charset="0"/>
                <a:cs typeface="Times New Roman" pitchFamily="18" charset="0"/>
              </a:rPr>
              <a:t>  3.Service Providers/Data Wholesalers.</a:t>
            </a:r>
          </a:p>
          <a:p>
            <a:pPr marL="0" indent="0">
              <a:buNone/>
            </a:pPr>
            <a:r>
              <a:rPr lang="en-IN" dirty="0">
                <a:latin typeface="Times New Roman" pitchFamily="18" charset="0"/>
                <a:cs typeface="Times New Roman" pitchFamily="18" charset="0"/>
              </a:rPr>
              <a:t>  4.Intermediaries.</a:t>
            </a:r>
          </a:p>
          <a:p>
            <a:pPr marL="0" indent="0">
              <a:buNone/>
            </a:pPr>
            <a:r>
              <a:rPr lang="en-IN" dirty="0">
                <a:latin typeface="Times New Roman" pitchFamily="18" charset="0"/>
                <a:cs typeface="Times New Roman" pitchFamily="18" charset="0"/>
              </a:rPr>
              <a:t>  5.Resellers.</a:t>
            </a:r>
          </a:p>
          <a:p>
            <a:endParaRPr lang="en-IN" dirty="0"/>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C360-DC6D-4321-93FE-B21D56F9D6A8}"/>
              </a:ext>
            </a:extLst>
          </p:cNvPr>
          <p:cNvSpPr>
            <a:spLocks noGrp="1"/>
          </p:cNvSpPr>
          <p:nvPr>
            <p:ph type="title"/>
          </p:nvPr>
        </p:nvSpPr>
        <p:spPr/>
        <p:txBody>
          <a:bodyPr>
            <a:normAutofit fontScale="90000"/>
          </a:bodyPr>
          <a:lstStyle/>
          <a:p>
            <a:br>
              <a:rPr lang="en-US" b="1" dirty="0"/>
            </a:br>
            <a:br>
              <a:rPr lang="en-US" b="1" dirty="0"/>
            </a:br>
            <a:r>
              <a:rPr lang="en-US" dirty="0">
                <a:solidFill>
                  <a:schemeClr val="tx1"/>
                </a:solidFill>
                <a:latin typeface="Times New Roman" panose="02020603050405020304" pitchFamily="18" charset="0"/>
                <a:cs typeface="Times New Roman" panose="02020603050405020304" pitchFamily="18" charset="0"/>
              </a:rPr>
              <a:t>The Information-Driven Global Value Chain(I-GVC)</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95</a:t>
            </a:fld>
            <a:endParaRPr lang="en-IN"/>
          </a:p>
        </p:txBody>
      </p:sp>
      <p:pic>
        <p:nvPicPr>
          <p:cNvPr id="17410" name="Picture 2"/>
          <p:cNvPicPr>
            <a:picLocks noGrp="1" noChangeAspect="1" noChangeArrowheads="1"/>
          </p:cNvPicPr>
          <p:nvPr>
            <p:ph sz="quarter" idx="4294967295"/>
          </p:nvPr>
        </p:nvPicPr>
        <p:blipFill>
          <a:blip r:embed="rId2"/>
          <a:stretch>
            <a:fillRect/>
          </a:stretch>
        </p:blipFill>
        <p:spPr bwMode="auto">
          <a:xfrm>
            <a:off x="1259632" y="1589881"/>
            <a:ext cx="6448425" cy="4429125"/>
          </a:xfrm>
          <a:prstGeom prst="rect">
            <a:avLst/>
          </a:prstGeom>
          <a:noFill/>
          <a:ln w="9525">
            <a:noFill/>
            <a:miter lim="800000"/>
            <a:headEnd/>
            <a:tailEnd/>
          </a:ln>
          <a:effectLst/>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C2FC4-A33E-4084-B479-4978429F97A9}"/>
              </a:ext>
            </a:extLst>
          </p:cNvPr>
          <p:cNvSpPr>
            <a:spLocks noGrp="1"/>
          </p:cNvSpPr>
          <p:nvPr>
            <p:ph type="title"/>
          </p:nvPr>
        </p:nvSpPr>
        <p:spPr/>
        <p:txBody>
          <a:bodyPr>
            <a:normAutofit fontScale="90000"/>
          </a:bodyPr>
          <a:lstStyle/>
          <a:p>
            <a:r>
              <a:rPr lang="en-IN" b="1" dirty="0">
                <a:latin typeface="Times New Roman" pitchFamily="18" charset="0"/>
                <a:cs typeface="Times New Roman" pitchFamily="18" charset="0"/>
              </a:rPr>
              <a:t>Inputs to the information-driven global commodity chain</a:t>
            </a:r>
            <a:endParaRPr lang="en-IN"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96</a:t>
            </a:fld>
            <a:endParaRPr lang="en-IN"/>
          </a:p>
        </p:txBody>
      </p:sp>
      <p:sp>
        <p:nvSpPr>
          <p:cNvPr id="3" name="Content Placeholder 2"/>
          <p:cNvSpPr>
            <a:spLocks noGrp="1"/>
          </p:cNvSpPr>
          <p:nvPr>
            <p:ph sz="quarter" idx="4294967295"/>
          </p:nvPr>
        </p:nvSpPr>
        <p:spPr>
          <a:xfrm>
            <a:off x="466477" y="1417638"/>
            <a:ext cx="7772400" cy="4572000"/>
          </a:xfrm>
        </p:spPr>
        <p:txBody>
          <a:bodyPr>
            <a:normAutofit fontScale="92500"/>
          </a:bodyPr>
          <a:lstStyle/>
          <a:p>
            <a:pPr>
              <a:buNone/>
            </a:pPr>
            <a:r>
              <a:rPr lang="en-IN" dirty="0">
                <a:latin typeface="Times New Roman" pitchFamily="18" charset="0"/>
                <a:cs typeface="Times New Roman" pitchFamily="18" charset="0"/>
              </a:rPr>
              <a:t>  1. Sensors and other devices (e.g. RFID and NFC). </a:t>
            </a:r>
          </a:p>
          <a:p>
            <a:pPr>
              <a:buNone/>
            </a:pPr>
            <a:r>
              <a:rPr lang="en-IN" dirty="0">
                <a:latin typeface="Times New Roman" pitchFamily="18" charset="0"/>
                <a:cs typeface="Times New Roman" pitchFamily="18" charset="0"/>
              </a:rPr>
              <a:t>    2. End-users</a:t>
            </a:r>
          </a:p>
          <a:p>
            <a:pPr>
              <a:buFont typeface="Wingdings" pitchFamily="2" charset="2"/>
              <a:buChar char="Ø"/>
            </a:pPr>
            <a:r>
              <a:rPr lang="en-IN" dirty="0">
                <a:latin typeface="Times New Roman" pitchFamily="18" charset="0"/>
                <a:cs typeface="Times New Roman" pitchFamily="18" charset="0"/>
              </a:rPr>
              <a:t>   Both of these information sources input tiny amounts of data into the I-GVC chain, which are then aggregated, analyzed, repackaged, and exchanged between the different economic actors that form the value chain.</a:t>
            </a:r>
          </a:p>
          <a:p>
            <a:pPr>
              <a:buFont typeface="Wingdings" pitchFamily="2" charset="2"/>
              <a:buChar char="Ø"/>
            </a:pPr>
            <a:r>
              <a:rPr lang="en-IN" dirty="0">
                <a:latin typeface="Times New Roman" pitchFamily="18" charset="0"/>
                <a:cs typeface="Times New Roman" pitchFamily="18" charset="0"/>
              </a:rPr>
              <a:t>   As a result, sensor devices and networks, RFIDs, mobile and consumer devices, Wi-Fi hotspots, and end-users all form part of a network of “subcontractors” in the value chain, all contributing to the increased value of the information products.</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5588656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8D9F-BEE8-4748-89E7-27C904E947C1}"/>
              </a:ext>
            </a:extLst>
          </p:cNvPr>
          <p:cNvSpPr>
            <a:spLocks noGrp="1"/>
          </p:cNvSpPr>
          <p:nvPr>
            <p:ph type="title"/>
          </p:nvPr>
        </p:nvSpPr>
        <p:spPr/>
        <p:txBody>
          <a:bodyPr>
            <a:normAutofit fontScale="90000"/>
          </a:bodyPr>
          <a:lstStyle/>
          <a:p>
            <a:r>
              <a:rPr lang="en-IN" b="1" dirty="0">
                <a:latin typeface="Times New Roman" pitchFamily="18" charset="0"/>
                <a:cs typeface="Times New Roman" pitchFamily="18" charset="0"/>
              </a:rPr>
              <a:t>Production processes of the information-driven global value chain</a:t>
            </a:r>
            <a:endParaRPr lang="en-IN" b="1" dirty="0"/>
          </a:p>
        </p:txBody>
      </p:sp>
      <p:sp>
        <p:nvSpPr>
          <p:cNvPr id="4" name="Date Placeholder 3"/>
          <p:cNvSpPr>
            <a:spLocks noGrp="1"/>
          </p:cNvSpPr>
          <p:nvPr>
            <p:ph type="dt" sz="half" idx="10"/>
          </p:nvPr>
        </p:nvSpPr>
        <p:spPr/>
        <p:txBody>
          <a:bodyPr/>
          <a:lstStyle/>
          <a:p>
            <a:fld id="{EB24BBB7-5C10-451C-8DB8-7119CB5CAFA0}" type="datetime1">
              <a:rPr lang="en-IN" smtClean="0"/>
              <a:pPr/>
              <a:t>21-07-2021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97</a:t>
            </a:fld>
            <a:endParaRPr lang="en-IN"/>
          </a:p>
        </p:txBody>
      </p:sp>
      <p:sp>
        <p:nvSpPr>
          <p:cNvPr id="3" name="Content Placeholder 2"/>
          <p:cNvSpPr>
            <a:spLocks noGrp="1"/>
          </p:cNvSpPr>
          <p:nvPr>
            <p:ph sz="quarter" idx="4294967295"/>
          </p:nvPr>
        </p:nvSpPr>
        <p:spPr>
          <a:xfrm>
            <a:off x="457200" y="1400371"/>
            <a:ext cx="7772400" cy="4572000"/>
          </a:xfrm>
        </p:spPr>
        <p:txBody>
          <a:bodyPr>
            <a:normAutofit lnSpcReduction="10000"/>
          </a:bodyPr>
          <a:lstStyle/>
          <a:p>
            <a:pPr>
              <a:buNone/>
            </a:pPr>
            <a:r>
              <a:rPr lang="en-IN" b="1" dirty="0">
                <a:latin typeface="Times New Roman" panose="02020603050405020304" pitchFamily="18" charset="0"/>
                <a:cs typeface="Times New Roman" pitchFamily="18" charset="0"/>
              </a:rPr>
              <a:t>Data factories</a:t>
            </a:r>
          </a:p>
          <a:p>
            <a:pPr lvl="0"/>
            <a:r>
              <a:rPr lang="en-US" dirty="0">
                <a:latin typeface="Times New Roman" panose="02020603050405020304" pitchFamily="18" charset="0"/>
                <a:cs typeface="Times New Roman" panose="02020603050405020304" pitchFamily="18" charset="0"/>
              </a:rPr>
              <a:t>Data factories are those entities that produce data in digital forms for use in other parts of the I-GVC.</a:t>
            </a:r>
            <a:endParaRPr lang="en-IN" b="1"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Service providers/data wholesaler:</a:t>
            </a:r>
            <a:endParaRPr lang="en-IN" b="1"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Service Providers and Data wholesalers are those entities that collect data from various sources worldwide, and through the creation of massive databases, use it to either improve their own information products or sell information products in various forms.</a:t>
            </a:r>
            <a:endParaRPr lang="en-IN" b="1"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Example: Twitter, Facebook, Google</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84458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E04A-4C8F-40AD-B990-E157A9C3C596}"/>
              </a:ext>
            </a:extLst>
          </p:cNvPr>
          <p:cNvSpPr>
            <a:spLocks noGrp="1"/>
          </p:cNvSpPr>
          <p:nvPr>
            <p:ph type="title"/>
          </p:nvPr>
        </p:nvSpPr>
        <p:spPr/>
        <p:txBody>
          <a:bodyPr>
            <a:normAutofit/>
          </a:bodyPr>
          <a:lstStyle/>
          <a:p>
            <a:r>
              <a:rPr lang="en-IN" b="1" dirty="0">
                <a:latin typeface="Times New Roman" pitchFamily="18" charset="0"/>
                <a:cs typeface="Times New Roman" pitchFamily="18" charset="0"/>
              </a:rPr>
              <a:t>Processing and </a:t>
            </a:r>
            <a:r>
              <a:rPr lang="en-IN" b="1" dirty="0" err="1">
                <a:latin typeface="Times New Roman" pitchFamily="18" charset="0"/>
                <a:cs typeface="Times New Roman" pitchFamily="18" charset="0"/>
              </a:rPr>
              <a:t>Pakaging</a:t>
            </a:r>
            <a:endParaRPr lang="en-IN" dirty="0"/>
          </a:p>
        </p:txBody>
      </p:sp>
      <p:sp>
        <p:nvSpPr>
          <p:cNvPr id="3" name="Date Placeholder 2">
            <a:extLst>
              <a:ext uri="{FF2B5EF4-FFF2-40B4-BE49-F238E27FC236}">
                <a16:creationId xmlns:a16="http://schemas.microsoft.com/office/drawing/2014/main" id="{3476ABCA-8FCB-4585-8C07-63A9384B57D8}"/>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C567DC0D-4628-4F18-A4BB-5BAF4A3847B4}"/>
              </a:ext>
            </a:extLst>
          </p:cNvPr>
          <p:cNvSpPr>
            <a:spLocks noGrp="1"/>
          </p:cNvSpPr>
          <p:nvPr>
            <p:ph type="sldNum" sz="quarter" idx="12"/>
          </p:nvPr>
        </p:nvSpPr>
        <p:spPr/>
        <p:txBody>
          <a:bodyPr/>
          <a:lstStyle/>
          <a:p>
            <a:fld id="{0E2B90DE-CA9C-452B-80F9-35262CC2B070}" type="slidenum">
              <a:rPr lang="en-IN" smtClean="0"/>
              <a:pPr/>
              <a:t>98</a:t>
            </a:fld>
            <a:endParaRPr lang="en-IN"/>
          </a:p>
        </p:txBody>
      </p:sp>
      <p:sp>
        <p:nvSpPr>
          <p:cNvPr id="6" name="Rectangle 5">
            <a:extLst>
              <a:ext uri="{FF2B5EF4-FFF2-40B4-BE49-F238E27FC236}">
                <a16:creationId xmlns:a16="http://schemas.microsoft.com/office/drawing/2014/main" id="{92A63155-1353-4E1F-9B63-215122940D7F}"/>
              </a:ext>
            </a:extLst>
          </p:cNvPr>
          <p:cNvSpPr/>
          <p:nvPr/>
        </p:nvSpPr>
        <p:spPr>
          <a:xfrm>
            <a:off x="146304" y="1537969"/>
            <a:ext cx="8516411" cy="4191981"/>
          </a:xfrm>
          <a:prstGeom prst="rect">
            <a:avLst/>
          </a:prstGeom>
        </p:spPr>
        <p:txBody>
          <a:bodyPr wrap="square">
            <a:spAutoFit/>
          </a:bodyPr>
          <a:lstStyle/>
          <a:p>
            <a:pPr algn="just">
              <a:lnSpc>
                <a:spcPct val="150000"/>
              </a:lnSpc>
            </a:pPr>
            <a:r>
              <a:rPr lang="en-US" sz="2000" b="1" dirty="0">
                <a:solidFill>
                  <a:srgbClr val="000000"/>
                </a:solidFill>
                <a:latin typeface="Times New Roman" panose="02020603050405020304" pitchFamily="18" charset="0"/>
                <a:ea typeface="Calibri" panose="020F0502020204030204" pitchFamily="34" charset="0"/>
              </a:rPr>
              <a:t>Intermediaries</a:t>
            </a:r>
            <a:endParaRPr lang="en-IN" sz="2000" b="1" dirty="0">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solidFill>
                  <a:srgbClr val="000000"/>
                </a:solidFill>
                <a:latin typeface="Times New Roman" panose="02020603050405020304" pitchFamily="18" charset="0"/>
                <a:ea typeface="Calibri" panose="020F0502020204030204" pitchFamily="34" charset="0"/>
              </a:rPr>
              <a:t>In the emerging industrial structure of the I-GVC, there is a need for intermediaries that handle several aspects of the production of information products.</a:t>
            </a:r>
            <a:endParaRPr lang="en-IN" sz="2000" b="1" dirty="0">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solidFill>
                  <a:srgbClr val="000000"/>
                </a:solidFill>
                <a:latin typeface="Times New Roman" panose="02020603050405020304" pitchFamily="18" charset="0"/>
                <a:ea typeface="Calibri" panose="020F0502020204030204" pitchFamily="34" charset="0"/>
              </a:rPr>
              <a:t>The development of databases such as the ones created by Google, Facebook, and Twitter may therefore require the creation of entities that are able to protect individuals’ privacy rights in relevant regional settings.</a:t>
            </a:r>
            <a:endParaRPr lang="en-IN" sz="2000" b="1" dirty="0">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solidFill>
                  <a:srgbClr val="000000"/>
                </a:solidFill>
                <a:latin typeface="Times New Roman" panose="02020603050405020304" pitchFamily="18" charset="0"/>
                <a:ea typeface="Calibri" panose="020F0502020204030204" pitchFamily="34" charset="0"/>
              </a:rPr>
              <a:t>Intermediary is to reduce transaction costs associated with the establishment of a market for many different companies to participate in.</a:t>
            </a:r>
            <a:endParaRPr lang="en-IN"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538084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0CC0-CF5C-4E22-BEDA-93574A54FA6B}"/>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Distribution and Marketing</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35ECD2-285E-44F5-BE27-7774D47A4FF9}"/>
              </a:ext>
            </a:extLst>
          </p:cNvPr>
          <p:cNvSpPr>
            <a:spLocks noGrp="1"/>
          </p:cNvSpPr>
          <p:nvPr>
            <p:ph type="dt" sz="half" idx="10"/>
          </p:nvPr>
        </p:nvSpPr>
        <p:spPr/>
        <p:txBody>
          <a:bodyPr/>
          <a:lstStyle/>
          <a:p>
            <a:fld id="{3213A4B9-E494-4A55-9AB1-6F1F2AFC437B}" type="datetime1">
              <a:rPr lang="en-US" smtClean="0"/>
              <a:pPr/>
              <a:t>7/21/2021</a:t>
            </a:fld>
            <a:endParaRPr lang="en-IN"/>
          </a:p>
        </p:txBody>
      </p:sp>
      <p:sp>
        <p:nvSpPr>
          <p:cNvPr id="5" name="Slide Number Placeholder 4">
            <a:extLst>
              <a:ext uri="{FF2B5EF4-FFF2-40B4-BE49-F238E27FC236}">
                <a16:creationId xmlns:a16="http://schemas.microsoft.com/office/drawing/2014/main" id="{222D6CD6-1FA9-480B-A693-399FDC4E34CA}"/>
              </a:ext>
            </a:extLst>
          </p:cNvPr>
          <p:cNvSpPr>
            <a:spLocks noGrp="1"/>
          </p:cNvSpPr>
          <p:nvPr>
            <p:ph type="sldNum" sz="quarter" idx="12"/>
          </p:nvPr>
        </p:nvSpPr>
        <p:spPr/>
        <p:txBody>
          <a:bodyPr/>
          <a:lstStyle/>
          <a:p>
            <a:fld id="{0E2B90DE-CA9C-452B-80F9-35262CC2B070}" type="slidenum">
              <a:rPr lang="en-IN" smtClean="0"/>
              <a:pPr/>
              <a:t>99</a:t>
            </a:fld>
            <a:endParaRPr lang="en-IN"/>
          </a:p>
        </p:txBody>
      </p:sp>
      <p:sp>
        <p:nvSpPr>
          <p:cNvPr id="6" name="Rectangle 5">
            <a:extLst>
              <a:ext uri="{FF2B5EF4-FFF2-40B4-BE49-F238E27FC236}">
                <a16:creationId xmlns:a16="http://schemas.microsoft.com/office/drawing/2014/main" id="{205CDD7A-2431-46E3-8BDF-A81388EFC4E3}"/>
              </a:ext>
            </a:extLst>
          </p:cNvPr>
          <p:cNvSpPr/>
          <p:nvPr/>
        </p:nvSpPr>
        <p:spPr>
          <a:xfrm>
            <a:off x="928468" y="1772816"/>
            <a:ext cx="7978080" cy="4457952"/>
          </a:xfrm>
          <a:prstGeom prst="rect">
            <a:avLst/>
          </a:prstGeom>
        </p:spPr>
        <p:txBody>
          <a:bodyPr wrap="square">
            <a:spAutoFit/>
          </a:bodyPr>
          <a:lstStyle/>
          <a:p>
            <a:pPr algn="just">
              <a:lnSpc>
                <a:spcPct val="150000"/>
              </a:lnSpc>
            </a:pPr>
            <a:r>
              <a:rPr lang="en-US" sz="2400" b="1" dirty="0">
                <a:solidFill>
                  <a:srgbClr val="000000"/>
                </a:solidFill>
                <a:latin typeface="Times New Roman" panose="02020603050405020304" pitchFamily="18" charset="0"/>
                <a:ea typeface="Calibri" panose="020F0502020204030204" pitchFamily="34" charset="0"/>
              </a:rPr>
              <a:t>Resellers</a:t>
            </a:r>
            <a:endParaRPr lang="en-IN" sz="2400" b="1" dirty="0">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400" dirty="0">
                <a:solidFill>
                  <a:srgbClr val="000000"/>
                </a:solidFill>
                <a:latin typeface="Times New Roman" panose="02020603050405020304" pitchFamily="18" charset="0"/>
                <a:ea typeface="Calibri" panose="020F0502020204030204" pitchFamily="34" charset="0"/>
              </a:rPr>
              <a:t>Resellers are those entities that combine inputs from several different intermediaries, combine it together, analyze, and sell it to either end-users or to corporate entities.</a:t>
            </a:r>
            <a:endParaRPr lang="en-IN" sz="2400" b="1" dirty="0">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400" dirty="0">
                <a:solidFill>
                  <a:srgbClr val="000000"/>
                </a:solidFill>
                <a:latin typeface="Times New Roman" panose="02020603050405020304" pitchFamily="18" charset="0"/>
                <a:ea typeface="Calibri" panose="020F0502020204030204" pitchFamily="34" charset="0"/>
              </a:rPr>
              <a:t>These resellers are currently rather limited in terms of the data that they are able to easily access via the converged communications platform, but they are indicative of the types of corporate entities that are forming within this space.</a:t>
            </a:r>
            <a:endParaRPr lang="en-IN"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3374477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1410</TotalTime>
  <Words>5455</Words>
  <Application>Microsoft Office PowerPoint</Application>
  <PresentationFormat>On-screen Show (4:3)</PresentationFormat>
  <Paragraphs>604</Paragraphs>
  <Slides>111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111</vt:i4>
      </vt:variant>
    </vt:vector>
  </HeadingPairs>
  <TitlesOfParts>
    <vt:vector size="123" baseType="lpstr">
      <vt:lpstr>Arial</vt:lpstr>
      <vt:lpstr>Arial MT</vt:lpstr>
      <vt:lpstr>Calibri</vt:lpstr>
      <vt:lpstr>Cambria</vt:lpstr>
      <vt:lpstr>Franklin Gothic Book</vt:lpstr>
      <vt:lpstr>Perpetua</vt:lpstr>
      <vt:lpstr>Raleway</vt:lpstr>
      <vt:lpstr>Symbol</vt:lpstr>
      <vt:lpstr>Times New Roman</vt:lpstr>
      <vt:lpstr>Wingdings</vt:lpstr>
      <vt:lpstr>Wingdings 2</vt:lpstr>
      <vt:lpstr>Equity</vt:lpstr>
      <vt:lpstr>INTERNET Of THINGS - SITA3008</vt:lpstr>
      <vt:lpstr>What is IoT?</vt:lpstr>
      <vt:lpstr>PowerPoint Presentation</vt:lpstr>
      <vt:lpstr>PowerPoint Presentation</vt:lpstr>
      <vt:lpstr>IoT: Things connecting with Things</vt:lpstr>
      <vt:lpstr>  IoT</vt:lpstr>
      <vt:lpstr>PowerPoint Presentation</vt:lpstr>
      <vt:lpstr>PowerPoint Presentation</vt:lpstr>
      <vt:lpstr>  IoT in our everyday life</vt:lpstr>
      <vt:lpstr>How IOT Works</vt:lpstr>
      <vt:lpstr>IoT Technologies</vt:lpstr>
      <vt:lpstr> IoT Hardware</vt:lpstr>
      <vt:lpstr>Implementing Smart Objects</vt:lpstr>
      <vt:lpstr>Board Connection</vt:lpstr>
      <vt:lpstr>Hardware</vt:lpstr>
      <vt:lpstr>SENSOR </vt:lpstr>
      <vt:lpstr>Sensors and Actuators</vt:lpstr>
      <vt:lpstr>PowerPoint Presentation</vt:lpstr>
      <vt:lpstr>  IoT Software</vt:lpstr>
      <vt:lpstr>  CURRENT  TECHNOLOGICAL TRENDS AND FUTURE PROSPECTS</vt:lpstr>
      <vt:lpstr>CURRENT  TECHNOLOGICAL TRENDS AND FUTURE PROSPECTS</vt:lpstr>
      <vt:lpstr>IoT Applications : Intelligent Home</vt:lpstr>
      <vt:lpstr>    SMART WATCH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Applications : Transportation</vt:lpstr>
      <vt:lpstr>IoT Applications : (BMTC)Transportation</vt:lpstr>
      <vt:lpstr>PowerPoint Presentation</vt:lpstr>
      <vt:lpstr>  EVOLUTION OF IOT AND BUSINESS SCOPE</vt:lpstr>
      <vt:lpstr>EVOLUTION</vt:lpstr>
      <vt:lpstr>EVOLUTION</vt:lpstr>
      <vt:lpstr> IoT - Evolution</vt:lpstr>
      <vt:lpstr>PowerPoint Presentation</vt:lpstr>
      <vt:lpstr>Business Scope </vt:lpstr>
      <vt:lpstr>BUSINESS SCOPE</vt:lpstr>
      <vt:lpstr>BUSINESS SCOPE</vt:lpstr>
      <vt:lpstr>How IoT Impacts Business?</vt:lpstr>
      <vt:lpstr>Future of IoT</vt:lpstr>
      <vt:lpstr>IoT Business Opportunity</vt:lpstr>
      <vt:lpstr>PowerPoint Presentation</vt:lpstr>
      <vt:lpstr>The relation between Embedded Systems and IoT</vt:lpstr>
      <vt:lpstr>Embedded System</vt:lpstr>
      <vt:lpstr>PowerPoint Presentation</vt:lpstr>
      <vt:lpstr>PowerPoint Presentation</vt:lpstr>
      <vt:lpstr>PowerPoint Presentation</vt:lpstr>
      <vt:lpstr>Programming Languages</vt:lpstr>
      <vt:lpstr>IoT Devices with Two Processors </vt:lpstr>
      <vt:lpstr>Gateway Design </vt:lpstr>
      <vt:lpstr>PowerPoint Presentation</vt:lpstr>
      <vt:lpstr>PowerPoint Presentation</vt:lpstr>
      <vt:lpstr>Embedded systems hardware</vt:lpstr>
      <vt:lpstr>Processors</vt:lpstr>
      <vt:lpstr>Embedded software</vt:lpstr>
      <vt:lpstr>Role of Embedded systems in the Internet of Things</vt:lpstr>
      <vt:lpstr>Role of Embedded systems in the Internet of Things</vt:lpstr>
      <vt:lpstr>IOT architecture</vt:lpstr>
      <vt:lpstr>Sensing Layer  (wireless sensors and actuators)</vt:lpstr>
      <vt:lpstr>Threats  related to sensor </vt:lpstr>
      <vt:lpstr>Sensor data aggregation systems and analog-to-digital data conversion</vt:lpstr>
      <vt:lpstr>     Common issues and threats of the Network layer are: </vt:lpstr>
      <vt:lpstr>Data Processing Layer </vt:lpstr>
      <vt:lpstr>Common issues and threats of the Data Processing layer are:</vt:lpstr>
      <vt:lpstr>Application Layer</vt:lpstr>
      <vt:lpstr>Common issues and threats of application layers are:</vt:lpstr>
      <vt:lpstr>Delivering Business Value with IOT enabled Infrastructure Management</vt:lpstr>
      <vt:lpstr>Delivering Business Value with IOT enabled Infrastructure Management</vt:lpstr>
      <vt:lpstr>Delivering Business Value with IOT enabled Infrastructure Management</vt:lpstr>
      <vt:lpstr>FROM M2M to IOT </vt:lpstr>
      <vt:lpstr>PowerPoint Presentation</vt:lpstr>
      <vt:lpstr>How IoT M2M Works?</vt:lpstr>
      <vt:lpstr>PowerPoint Presentation</vt:lpstr>
      <vt:lpstr>PowerPoint Presentation</vt:lpstr>
      <vt:lpstr>M2M gateway</vt:lpstr>
      <vt:lpstr>IoT M2M Applications</vt:lpstr>
      <vt:lpstr>M2M requirements</vt:lpstr>
      <vt:lpstr>M2M vs IoT</vt:lpstr>
      <vt:lpstr>M2M towards IOT </vt:lpstr>
      <vt:lpstr>M2M towards IOT</vt:lpstr>
      <vt:lpstr>PowerPoint Presentation</vt:lpstr>
      <vt:lpstr>PowerPoint Presentation</vt:lpstr>
      <vt:lpstr>Global Value chain</vt:lpstr>
      <vt:lpstr>Global Value chain</vt:lpstr>
      <vt:lpstr>IOT VALUE CHAIN </vt:lpstr>
      <vt:lpstr>IOT Value chain</vt:lpstr>
      <vt:lpstr>IOT Value chain</vt:lpstr>
      <vt:lpstr>IOT Value chain</vt:lpstr>
      <vt:lpstr>The Information-Driven Global Value Chain(I-GVC)</vt:lpstr>
      <vt:lpstr>  The Information-Driven Global Value Chain(I-GVC)</vt:lpstr>
      <vt:lpstr>Inputs to the information-driven global commodity chain</vt:lpstr>
      <vt:lpstr>Production processes of the information-driven global value chain</vt:lpstr>
      <vt:lpstr>Processing and Pakaging</vt:lpstr>
      <vt:lpstr>Distribution and Marketing</vt:lpstr>
      <vt:lpstr>An emerging industrial structure for IoT</vt:lpstr>
      <vt:lpstr>PowerPoint Presentation</vt:lpstr>
      <vt:lpstr>Future of Internet of Things</vt:lpstr>
      <vt:lpstr>Functional Requirements</vt:lpstr>
      <vt:lpstr>PowerPoint Presentation</vt:lpstr>
      <vt:lpstr>Opportunities and Motivation</vt:lpstr>
      <vt:lpstr>Key requirements that need to be considered in the Internet of Things</vt:lpstr>
      <vt:lpstr>PowerPoint Presentation</vt:lpstr>
      <vt:lpstr> Scenario for the Future Internet of Things</vt:lpstr>
      <vt:lpstr>Key goals for a future Internet of Things architecture to achieve are:</vt:lpstr>
      <vt:lpstr>EPC Global IOT Architecture</vt:lpstr>
      <vt:lpstr>The EPC global Network architecture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UNIT IV</dc:title>
  <dc:creator>lakshmanan</dc:creator>
  <cp:lastModifiedBy>Kumaresan Ramar</cp:lastModifiedBy>
  <cp:revision>190</cp:revision>
  <dcterms:created xsi:type="dcterms:W3CDTF">2020-04-03T05:15:40Z</dcterms:created>
  <dcterms:modified xsi:type="dcterms:W3CDTF">2021-07-21T07:07:22Z</dcterms:modified>
</cp:coreProperties>
</file>